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02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0" d="100"/>
          <a:sy n="50" d="100"/>
        </p:scale>
        <p:origin x="-1944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80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25169-1374-44C1-B782-76F756931AD8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423FE-EEB7-4B2D-8C5F-8A23F5691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78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185" y="1621221"/>
            <a:ext cx="7315200" cy="1295400"/>
          </a:xfrm>
        </p:spPr>
        <p:txBody>
          <a:bodyPr>
            <a:noAutofit/>
          </a:bodyPr>
          <a:lstStyle>
            <a:lvl1pPr algn="ctr">
              <a:defRPr sz="4000" cap="all">
                <a:solidFill>
                  <a:srgbClr val="7F7F7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599" y="6492875"/>
            <a:ext cx="495795" cy="365125"/>
          </a:xfrm>
        </p:spPr>
        <p:txBody>
          <a:bodyPr/>
          <a:lstStyle/>
          <a:p>
            <a:fld id="{29A9F0B4-6F79-477E-A29C-4F60CDC07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5185" y="2992821"/>
            <a:ext cx="6970713" cy="1045779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reeform 9"/>
          <p:cNvSpPr/>
          <p:nvPr/>
        </p:nvSpPr>
        <p:spPr>
          <a:xfrm>
            <a:off x="1" y="1"/>
            <a:ext cx="9315449" cy="6896099"/>
          </a:xfrm>
          <a:custGeom>
            <a:avLst/>
            <a:gdLst/>
            <a:ahLst/>
            <a:cxnLst/>
            <a:rect l="l" t="t" r="r" b="b"/>
            <a:pathLst>
              <a:path w="9315449" h="6896099">
                <a:moveTo>
                  <a:pt x="7132034" y="0"/>
                </a:moveTo>
                <a:lnTo>
                  <a:pt x="7661545" y="0"/>
                </a:lnTo>
                <a:cubicBezTo>
                  <a:pt x="8140003" y="178002"/>
                  <a:pt x="8805453" y="501722"/>
                  <a:pt x="9315449" y="877301"/>
                </a:cubicBezTo>
                <a:lnTo>
                  <a:pt x="9315449" y="6896099"/>
                </a:lnTo>
                <a:lnTo>
                  <a:pt x="0" y="6896099"/>
                </a:lnTo>
                <a:lnTo>
                  <a:pt x="0" y="6647676"/>
                </a:lnTo>
                <a:cubicBezTo>
                  <a:pt x="1759729" y="6414375"/>
                  <a:pt x="4782989" y="6144349"/>
                  <a:pt x="6729609" y="5591176"/>
                </a:cubicBezTo>
                <a:cubicBezTo>
                  <a:pt x="8717514" y="5026272"/>
                  <a:pt x="9451659" y="2033482"/>
                  <a:pt x="713203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</a:schemeClr>
              </a:gs>
              <a:gs pos="52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0" y="1"/>
            <a:ext cx="9315450" cy="6896099"/>
          </a:xfrm>
          <a:custGeom>
            <a:avLst/>
            <a:gdLst/>
            <a:ahLst/>
            <a:cxnLst/>
            <a:rect l="l" t="t" r="r" b="b"/>
            <a:pathLst>
              <a:path w="9315450" h="6896099">
                <a:moveTo>
                  <a:pt x="7583642" y="0"/>
                </a:moveTo>
                <a:lnTo>
                  <a:pt x="9315450" y="0"/>
                </a:lnTo>
                <a:lnTo>
                  <a:pt x="9315450" y="6896099"/>
                </a:lnTo>
                <a:lnTo>
                  <a:pt x="0" y="6896099"/>
                </a:lnTo>
                <a:lnTo>
                  <a:pt x="0" y="6544266"/>
                </a:lnTo>
                <a:cubicBezTo>
                  <a:pt x="1742893" y="6328454"/>
                  <a:pt x="5080762" y="6117558"/>
                  <a:pt x="7134225" y="5534024"/>
                </a:cubicBezTo>
                <a:cubicBezTo>
                  <a:pt x="9061435" y="4986367"/>
                  <a:pt x="9519532" y="1670754"/>
                  <a:pt x="758364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</a:schemeClr>
              </a:gs>
              <a:gs pos="52000">
                <a:schemeClr val="accent1">
                  <a:lumMod val="75000"/>
                </a:schemeClr>
              </a:gs>
              <a:gs pos="100000">
                <a:schemeClr val="accent1">
                  <a:lumMod val="58000"/>
                  <a:lumOff val="42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SM Logo TM 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955290"/>
            <a:ext cx="2354943" cy="73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87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052D3E-BEA5-46F8-974A-85FD78E67716}" type="datetimeFigureOut">
              <a:rPr lang="en-US" smtClean="0"/>
              <a:pPr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9F0B4-6F79-477E-A29C-4F60CDC079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6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447800"/>
            <a:ext cx="8001000" cy="467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356351"/>
            <a:ext cx="1143000" cy="349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9F0B4-6F79-477E-A29C-4F60CDC079B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ISM whit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" y="5791200"/>
            <a:ext cx="1111808" cy="914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9144000" cy="190500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705600"/>
            <a:ext cx="9144000" cy="190500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SM Logo TM PMS 288 copy.ep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6156346"/>
            <a:ext cx="1575469" cy="49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b="1" i="0" kern="1200" cap="all" baseline="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Microsoft Sans Serif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i="0" kern="1200">
          <a:solidFill>
            <a:schemeClr val="tx1"/>
          </a:solidFill>
          <a:latin typeface="+mn-lt"/>
          <a:ea typeface="+mn-ea"/>
          <a:cs typeface="Microsoft Sans Serif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i="0" kern="1200">
          <a:solidFill>
            <a:schemeClr val="tx1"/>
          </a:solidFill>
          <a:latin typeface="+mn-lt"/>
          <a:ea typeface="+mn-ea"/>
          <a:cs typeface="Microsoft Sans Serif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0" kern="1200">
          <a:solidFill>
            <a:schemeClr val="tx1"/>
          </a:solidFill>
          <a:latin typeface="+mn-lt"/>
          <a:ea typeface="+mn-ea"/>
          <a:cs typeface="Microsoft Sans Serif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i="0" kern="1200">
          <a:solidFill>
            <a:schemeClr val="tx1"/>
          </a:solidFill>
          <a:latin typeface="+mn-lt"/>
          <a:ea typeface="+mn-ea"/>
          <a:cs typeface="Microsoft Sans Serif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i="0" kern="1200">
          <a:solidFill>
            <a:schemeClr val="tx1"/>
          </a:solidFill>
          <a:latin typeface="+mn-lt"/>
          <a:ea typeface="+mn-ea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custsvc@instituteforsupplymanagement.or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custsvc@instituteforsupplymanagement.or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mlarimer@instituteforsupplymanagement.or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mlarimer@instituteforsupplymanagement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514600"/>
            <a:ext cx="6553200" cy="1149292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Affiliate Member Dues Billing Program Timelines</a:t>
            </a:r>
            <a:endParaRPr lang="en-US" sz="4000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2514600" y="6019800"/>
            <a:ext cx="6400800" cy="685800"/>
          </a:xfrm>
        </p:spPr>
        <p:txBody>
          <a:bodyPr>
            <a:normAutofit/>
          </a:bodyPr>
          <a:lstStyle/>
          <a:p>
            <a:pPr algn="r"/>
            <a:endParaRPr lang="en-US" sz="1400" dirty="0" smtClean="0"/>
          </a:p>
          <a:p>
            <a:pPr algn="r"/>
            <a:r>
              <a:rPr lang="en-US" sz="1400" smtClean="0"/>
              <a:t>Updated October 2014</a:t>
            </a: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"/>
            <a:ext cx="1755651" cy="5623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Garamond" pitchFamily="18" charset="0"/>
              </a:rPr>
              <a:t>Timeline for Affiliates Transitioning to the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January</a:t>
            </a:r>
            <a:r>
              <a:rPr lang="en-US" sz="2400" b="1" dirty="0" smtClean="0">
                <a:latin typeface="Garamond" pitchFamily="18" charset="0"/>
              </a:rPr>
              <a:t> Cycle of the                                        Affiliate Member Dues Billing Program</a:t>
            </a:r>
            <a:endParaRPr lang="en-US" sz="2400" b="1" dirty="0">
              <a:latin typeface="Garamond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0121192"/>
              </p:ext>
            </p:extLst>
          </p:nvPr>
        </p:nvGraphicFramePr>
        <p:xfrm>
          <a:off x="533400" y="1676400"/>
          <a:ext cx="7772400" cy="4248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0649"/>
                <a:gridCol w="5671751"/>
              </a:tblGrid>
              <a:tr h="32357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Completion</a:t>
                      </a:r>
                      <a:r>
                        <a:rPr lang="en-US" sz="1700" baseline="0" dirty="0" smtClean="0"/>
                        <a:t> Date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Task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</a:tr>
              <a:tr h="32357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August 15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Notify ISM of desire to participate in the ADB program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</a:tr>
              <a:tr h="567908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September 1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“Clean” roster  including amount to charge each member due to </a:t>
                      </a:r>
                      <a:r>
                        <a:rPr lang="en-US" sz="1700" dirty="0" smtClean="0">
                          <a:hlinkClick r:id="rId2"/>
                        </a:rPr>
                        <a:t>ISM Customer Service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</a:tr>
              <a:tr h="32357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September 1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Associate Member roster with all contact information to ISM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</a:tr>
              <a:tr h="32357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October 31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Customer Service flags each member for the ADB billing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</a:tr>
              <a:tr h="32357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November 1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Membership dues invoices</a:t>
                      </a:r>
                      <a:r>
                        <a:rPr lang="en-US" sz="1700" baseline="0" dirty="0" smtClean="0"/>
                        <a:t> printed and mailed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</a:tr>
              <a:tr h="32357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November 1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ADB Invoice Status Roster available online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</a:tr>
              <a:tr h="32357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November 15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Dues</a:t>
                      </a:r>
                      <a:r>
                        <a:rPr lang="en-US" sz="1700" baseline="0" dirty="0" smtClean="0"/>
                        <a:t> invoice reminder </a:t>
                      </a:r>
                      <a:r>
                        <a:rPr lang="en-US" sz="1700" baseline="0" dirty="0" smtClean="0"/>
                        <a:t>emailed </a:t>
                      </a:r>
                      <a:r>
                        <a:rPr lang="en-US" sz="1700" baseline="0" dirty="0" smtClean="0"/>
                        <a:t>to members who haven’t paid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</a:tr>
              <a:tr h="32357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December 1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Dues</a:t>
                      </a:r>
                      <a:r>
                        <a:rPr lang="en-US" sz="1700" baseline="0" dirty="0" smtClean="0"/>
                        <a:t> invoice reminder </a:t>
                      </a:r>
                      <a:r>
                        <a:rPr lang="en-US" sz="1700" baseline="0" dirty="0" smtClean="0"/>
                        <a:t>emailed </a:t>
                      </a:r>
                      <a:r>
                        <a:rPr lang="en-US" sz="1700" baseline="0" dirty="0" smtClean="0"/>
                        <a:t>to members who haven’t paid</a:t>
                      </a:r>
                      <a:endParaRPr lang="en-US" sz="1700" dirty="0" smtClean="0"/>
                    </a:p>
                  </a:txBody>
                  <a:tcPr marL="84026" marR="84026" marT="42013" marB="42013"/>
                </a:tc>
              </a:tr>
              <a:tr h="32357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December 31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Membership</a:t>
                      </a:r>
                      <a:r>
                        <a:rPr lang="en-US" sz="1700" baseline="0" dirty="0" smtClean="0"/>
                        <a:t> dues payment deadline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</a:tr>
              <a:tr h="55851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January 1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Members who have not paid</a:t>
                      </a:r>
                      <a:r>
                        <a:rPr lang="en-US" sz="1700" baseline="0" dirty="0" smtClean="0"/>
                        <a:t> their dues invoice </a:t>
                      </a:r>
                      <a:r>
                        <a:rPr lang="en-US" sz="1700" baseline="0" dirty="0" smtClean="0"/>
                        <a:t>expire</a:t>
                      </a:r>
                      <a:endParaRPr lang="en-US" sz="1700" dirty="0"/>
                    </a:p>
                  </a:txBody>
                  <a:tcPr marL="84026" marR="84026" marT="42013" marB="42013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Garamond" pitchFamily="18" charset="0"/>
              </a:rPr>
              <a:t>Timeline for Affiliates Transitioning to the 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June</a:t>
            </a:r>
            <a:r>
              <a:rPr lang="en-US" sz="2400" b="1" dirty="0" smtClean="0">
                <a:latin typeface="Garamond" pitchFamily="18" charset="0"/>
              </a:rPr>
              <a:t> Cycle of the                                        Affiliate Member Dues Billing Program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0964157"/>
              </p:ext>
            </p:extLst>
          </p:nvPr>
        </p:nvGraphicFramePr>
        <p:xfrm>
          <a:off x="381000" y="1524001"/>
          <a:ext cx="7761593" cy="4227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7728"/>
                <a:gridCol w="5663865"/>
              </a:tblGrid>
              <a:tr h="32352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Completion</a:t>
                      </a:r>
                      <a:r>
                        <a:rPr lang="en-US" sz="1700" baseline="0" dirty="0" smtClean="0"/>
                        <a:t> Date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Task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</a:tr>
              <a:tr h="32352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February 15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Notify ISM of desire to participate in the ADB program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</a:tr>
              <a:tr h="569239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March 1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“Clean” roster  including amount to charge each member due to </a:t>
                      </a:r>
                      <a:r>
                        <a:rPr lang="en-US" sz="1700" dirty="0" smtClean="0">
                          <a:hlinkClick r:id="rId2"/>
                        </a:rPr>
                        <a:t>ISM Customer Service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</a:tr>
              <a:tr h="32352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March 1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Associate Member roster with all contact information to ISM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</a:tr>
              <a:tr h="32352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March 31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Customer Service flags each member for the ADB billing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</a:tr>
              <a:tr h="32352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April 1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Membership dues invoices</a:t>
                      </a:r>
                      <a:r>
                        <a:rPr lang="en-US" sz="1700" baseline="0" dirty="0" smtClean="0"/>
                        <a:t> printed and mailed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</a:tr>
              <a:tr h="32352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April 1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ADB Invoice Status Roster available online</a:t>
                      </a:r>
                    </a:p>
                  </a:txBody>
                  <a:tcPr marL="82043" marR="82043" marT="41021" marB="41021"/>
                </a:tc>
              </a:tr>
              <a:tr h="32352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April 15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Dues</a:t>
                      </a:r>
                      <a:r>
                        <a:rPr lang="en-US" sz="1700" baseline="0" dirty="0" smtClean="0"/>
                        <a:t> invoice reminder </a:t>
                      </a:r>
                      <a:r>
                        <a:rPr lang="en-US" sz="1700" baseline="0" dirty="0" smtClean="0"/>
                        <a:t>emailed </a:t>
                      </a:r>
                      <a:r>
                        <a:rPr lang="en-US" sz="1700" baseline="0" dirty="0" smtClean="0"/>
                        <a:t>to members who haven’t paid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</a:tr>
              <a:tr h="32352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May 1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Dues</a:t>
                      </a:r>
                      <a:r>
                        <a:rPr lang="en-US" sz="1700" baseline="0" dirty="0" smtClean="0"/>
                        <a:t> invoice reminder </a:t>
                      </a:r>
                      <a:r>
                        <a:rPr lang="en-US" sz="1700" baseline="0" dirty="0" smtClean="0"/>
                        <a:t>emailed </a:t>
                      </a:r>
                      <a:r>
                        <a:rPr lang="en-US" sz="1700" baseline="0" dirty="0" smtClean="0"/>
                        <a:t>to members who haven’t paid</a:t>
                      </a:r>
                      <a:endParaRPr lang="en-US" sz="1700" dirty="0" smtClean="0"/>
                    </a:p>
                  </a:txBody>
                  <a:tcPr marL="82043" marR="82043" marT="41021" marB="41021"/>
                </a:tc>
              </a:tr>
              <a:tr h="32352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May 31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Membership</a:t>
                      </a:r>
                      <a:r>
                        <a:rPr lang="en-US" sz="1700" baseline="0" dirty="0" smtClean="0"/>
                        <a:t> dues payment deadline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</a:tr>
              <a:tr h="557639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June 1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Members who have not paid</a:t>
                      </a:r>
                      <a:r>
                        <a:rPr lang="en-US" sz="1700" baseline="0" dirty="0" smtClean="0"/>
                        <a:t> their dues invoice </a:t>
                      </a:r>
                      <a:r>
                        <a:rPr lang="en-US" sz="1700" baseline="0" dirty="0" smtClean="0"/>
                        <a:t>expire</a:t>
                      </a:r>
                      <a:endParaRPr lang="en-US" sz="1700" dirty="0"/>
                    </a:p>
                  </a:txBody>
                  <a:tcPr marL="82043" marR="82043" marT="41021" marB="41021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Garamond" pitchFamily="18" charset="0"/>
              </a:rPr>
              <a:t>Timeline for Affiliates on the                             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January</a:t>
            </a:r>
            <a:r>
              <a:rPr lang="en-US" sz="2400" b="1" dirty="0" smtClean="0">
                <a:latin typeface="Garamond" pitchFamily="18" charset="0"/>
              </a:rPr>
              <a:t> Cycle of the                                     Affiliate Member Dues Billing Program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2719391"/>
              </p:ext>
            </p:extLst>
          </p:nvPr>
        </p:nvGraphicFramePr>
        <p:xfrm>
          <a:off x="304800" y="1752600"/>
          <a:ext cx="8458200" cy="300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6172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Completion</a:t>
                      </a:r>
                      <a:r>
                        <a:rPr lang="en-US" baseline="0" dirty="0" smtClean="0"/>
                        <a:t>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September15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Notify </a:t>
                      </a:r>
                      <a:r>
                        <a:rPr lang="en-US" dirty="0" smtClean="0">
                          <a:hlinkClick r:id="rId2"/>
                        </a:rPr>
                        <a:t>Melanie Larimer </a:t>
                      </a:r>
                      <a:r>
                        <a:rPr lang="en-US" dirty="0" smtClean="0"/>
                        <a:t>of any dues increases or decreases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November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Membership dues invoices</a:t>
                      </a:r>
                      <a:r>
                        <a:rPr lang="en-US" baseline="0" dirty="0" smtClean="0"/>
                        <a:t> printed and mailed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November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ADB Invoice Status Roster available online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November 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Dues</a:t>
                      </a:r>
                      <a:r>
                        <a:rPr lang="en-US" baseline="0" dirty="0" smtClean="0"/>
                        <a:t> invoice reminder </a:t>
                      </a:r>
                      <a:r>
                        <a:rPr lang="en-US" baseline="0" dirty="0" smtClean="0"/>
                        <a:t>emailed </a:t>
                      </a:r>
                      <a:r>
                        <a:rPr lang="en-US" baseline="0" dirty="0" smtClean="0"/>
                        <a:t>to members who haven’t paid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December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Dues</a:t>
                      </a:r>
                      <a:r>
                        <a:rPr lang="en-US" baseline="0" dirty="0" smtClean="0"/>
                        <a:t> invoice reminder </a:t>
                      </a:r>
                      <a:r>
                        <a:rPr lang="en-US" baseline="0" dirty="0" smtClean="0"/>
                        <a:t>emailed </a:t>
                      </a:r>
                      <a:r>
                        <a:rPr lang="en-US" baseline="0" dirty="0" smtClean="0"/>
                        <a:t>to members who haven’t paid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December 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Membership</a:t>
                      </a:r>
                      <a:r>
                        <a:rPr lang="en-US" baseline="0" dirty="0" smtClean="0"/>
                        <a:t> dues payment deadline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January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Members who have not paid</a:t>
                      </a:r>
                      <a:r>
                        <a:rPr lang="en-US" baseline="0" dirty="0" smtClean="0"/>
                        <a:t> their dues invoice </a:t>
                      </a:r>
                      <a:r>
                        <a:rPr lang="en-US" baseline="0" dirty="0" smtClean="0"/>
                        <a:t>expire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Garamond" pitchFamily="18" charset="0"/>
              </a:rPr>
              <a:t>Timeline for Affiliates on the                              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June</a:t>
            </a:r>
            <a:r>
              <a:rPr lang="en-US" sz="2400" b="1" dirty="0" smtClean="0">
                <a:latin typeface="Garamond" pitchFamily="18" charset="0"/>
              </a:rPr>
              <a:t> Cycle of the                                     Affiliate Member Dues Billing Program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3803516"/>
              </p:ext>
            </p:extLst>
          </p:nvPr>
        </p:nvGraphicFramePr>
        <p:xfrm>
          <a:off x="381000" y="2280920"/>
          <a:ext cx="8458200" cy="300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6172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Completion</a:t>
                      </a:r>
                      <a:r>
                        <a:rPr lang="en-US" baseline="0" dirty="0" smtClean="0"/>
                        <a:t>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March 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Notify </a:t>
                      </a:r>
                      <a:r>
                        <a:rPr lang="en-US" dirty="0" smtClean="0">
                          <a:hlinkClick r:id="rId2"/>
                        </a:rPr>
                        <a:t>Melanie Larimer</a:t>
                      </a:r>
                      <a:r>
                        <a:rPr lang="en-US" dirty="0" smtClean="0"/>
                        <a:t> of any dues increases or decreases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April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Membership dues invoices</a:t>
                      </a:r>
                      <a:r>
                        <a:rPr lang="en-US" baseline="0" dirty="0" smtClean="0"/>
                        <a:t> printed and mailed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April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ADB Invoice Status Roster available online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April 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Dues</a:t>
                      </a:r>
                      <a:r>
                        <a:rPr lang="en-US" baseline="0" dirty="0" smtClean="0"/>
                        <a:t> invoice reminder </a:t>
                      </a:r>
                      <a:r>
                        <a:rPr lang="en-US" baseline="0" dirty="0" smtClean="0"/>
                        <a:t>emailed </a:t>
                      </a:r>
                      <a:r>
                        <a:rPr lang="en-US" baseline="0" dirty="0" smtClean="0"/>
                        <a:t>to members who haven’t paid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Dues</a:t>
                      </a:r>
                      <a:r>
                        <a:rPr lang="en-US" baseline="0" dirty="0" smtClean="0"/>
                        <a:t> invoice reminder </a:t>
                      </a:r>
                      <a:r>
                        <a:rPr lang="en-US" baseline="0" dirty="0" smtClean="0"/>
                        <a:t>emailed </a:t>
                      </a:r>
                      <a:r>
                        <a:rPr lang="en-US" baseline="0" dirty="0" smtClean="0"/>
                        <a:t>to members who haven’t paid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Membership</a:t>
                      </a:r>
                      <a:r>
                        <a:rPr lang="en-US" baseline="0" dirty="0" smtClean="0"/>
                        <a:t> dues payment deadline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Members who have not paid</a:t>
                      </a:r>
                      <a:r>
                        <a:rPr lang="en-US" baseline="0" dirty="0" smtClean="0"/>
                        <a:t> their dues invoice </a:t>
                      </a:r>
                      <a:r>
                        <a:rPr lang="en-US" baseline="0" dirty="0" smtClean="0"/>
                        <a:t>expire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_ISM">
  <a:themeElements>
    <a:clrScheme name="ISM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F497D"/>
      </a:accent1>
      <a:accent2>
        <a:srgbClr val="00B050"/>
      </a:accent2>
      <a:accent3>
        <a:srgbClr val="EA5F00"/>
      </a:accent3>
      <a:accent4>
        <a:srgbClr val="FFC000"/>
      </a:accent4>
      <a:accent5>
        <a:srgbClr val="00B0F0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ppt1A22.tmp</Template>
  <TotalTime>177</TotalTime>
  <Words>422</Words>
  <Application>Microsoft Office PowerPoint</Application>
  <PresentationFormat>On-screen Show (4:3)</PresentationFormat>
  <Paragraphs>83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 Unicode MS</vt:lpstr>
      <vt:lpstr>Arial</vt:lpstr>
      <vt:lpstr>Calibri</vt:lpstr>
      <vt:lpstr>Garamond</vt:lpstr>
      <vt:lpstr>Microsoft Sans Serif</vt:lpstr>
      <vt:lpstr>Tw Cen MT</vt:lpstr>
      <vt:lpstr>_ISM</vt:lpstr>
      <vt:lpstr>Affiliate Member Dues Billing Program Timelines</vt:lpstr>
      <vt:lpstr>Timeline for Affiliates Transitioning to the January Cycle of the                                        Affiliate Member Dues Billing Program</vt:lpstr>
      <vt:lpstr>Timeline for Affiliates Transitioning to the June Cycle of the                                        Affiliate Member Dues Billing Program</vt:lpstr>
      <vt:lpstr>Timeline for Affiliates on the                              January Cycle of the                                     Affiliate Member Dues Billing Program</vt:lpstr>
      <vt:lpstr>Timeline for Affiliates on the                              June Cycle of the                                     Affiliate Member Dues Billing Program</vt:lpstr>
    </vt:vector>
  </TitlesOfParts>
  <Company>ism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ISM</dc:creator>
  <cp:lastModifiedBy>Melanie Larimer</cp:lastModifiedBy>
  <cp:revision>24</cp:revision>
  <dcterms:created xsi:type="dcterms:W3CDTF">2009-03-12T19:55:57Z</dcterms:created>
  <dcterms:modified xsi:type="dcterms:W3CDTF">2015-07-01T21:50:30Z</dcterms:modified>
</cp:coreProperties>
</file>