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4"/>
  </p:notesMasterIdLst>
  <p:handoutMasterIdLst>
    <p:handoutMasterId r:id="rId5"/>
  </p:handoutMasterIdLst>
  <p:sldIdLst>
    <p:sldId id="303" r:id="rId2"/>
    <p:sldId id="301" r:id="rId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652" autoAdjust="0"/>
  </p:normalViewPr>
  <p:slideViewPr>
    <p:cSldViewPr>
      <p:cViewPr varScale="1">
        <p:scale>
          <a:sx n="84" d="100"/>
          <a:sy n="84" d="100"/>
        </p:scale>
        <p:origin x="58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79" d="100"/>
          <a:sy n="79" d="100"/>
        </p:scale>
        <p:origin x="-1272" y="147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8831263"/>
            <a:ext cx="70104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3" rIns="91427" bIns="45713" anchor="b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1000" dirty="0"/>
              <a:t>Membership: The Necessities</a:t>
            </a:r>
          </a:p>
          <a:p>
            <a:pPr algn="ctr">
              <a:defRPr/>
            </a:pPr>
            <a:r>
              <a:rPr lang="en-US" sz="1000" dirty="0"/>
              <a:t>AD - </a:t>
            </a:r>
            <a:fld id="{A1D17289-81BA-4F59-8097-8F8A3C12B8E8}" type="slidenum">
              <a:rPr lang="en-US" sz="1000"/>
              <a:pPr algn="ctr"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189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DB59F80-355C-4F00-B2C2-1C2723B6E296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F306E09-8BBD-411D-827C-2DD3B70307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360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FBD410-CD87-4430-AF1E-724ED94EAF53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750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  <a:prstGeom prst="rect">
            <a:avLst/>
          </a:prstGeom>
        </p:spPr>
        <p:txBody>
          <a:bodyPr/>
          <a:lstStyle/>
          <a:p>
            <a:fld id="{97693A85-4879-4EEE-8B0B-F782038D67A8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66A3956-488A-4E04-80AC-DC69C10C8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97693A85-4879-4EEE-8B0B-F782038D67A8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3956-488A-4E04-80AC-DC69C10C8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97693A85-4879-4EEE-8B0B-F782038D67A8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3956-488A-4E04-80AC-DC69C10C8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97693A85-4879-4EEE-8B0B-F782038D67A8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3956-488A-4E04-80AC-DC69C10C8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rtlCol="0"/>
          <a:lstStyle/>
          <a:p>
            <a:fld id="{97693A85-4879-4EEE-8B0B-F782038D67A8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66A3956-488A-4E04-80AC-DC69C10C8BA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97693A85-4879-4EEE-8B0B-F782038D67A8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666A3956-488A-4E04-80AC-DC69C10C8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97693A85-4879-4EEE-8B0B-F782038D67A8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3956-488A-4E04-80AC-DC69C10C8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97693A85-4879-4EEE-8B0B-F782038D67A8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3956-488A-4E04-80AC-DC69C10C8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97693A85-4879-4EEE-8B0B-F782038D67A8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3956-488A-4E04-80AC-DC69C10C8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97693A85-4879-4EEE-8B0B-F782038D67A8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3956-488A-4E04-80AC-DC69C10C8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97693A85-4879-4EEE-8B0B-F782038D67A8}" type="datetimeFigureOut">
              <a:rPr lang="en-US" smtClean="0"/>
              <a:pPr/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3956-488A-4E04-80AC-DC69C10C8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8229600" cy="474573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666A3956-488A-4E04-80AC-DC69C10C8BA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991600" cy="762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Categories of Membership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5715000"/>
            <a:ext cx="18288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8521669"/>
              </p:ext>
            </p:extLst>
          </p:nvPr>
        </p:nvGraphicFramePr>
        <p:xfrm>
          <a:off x="180110" y="914400"/>
          <a:ext cx="8735290" cy="6242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06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99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20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876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ISM</a:t>
                      </a:r>
                    </a:p>
                  </a:txBody>
                  <a:tcPr marL="66908" marR="66908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Affiliate</a:t>
                      </a:r>
                    </a:p>
                  </a:txBody>
                  <a:tcPr marL="89211" marR="89211" marT="44606" marB="446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Comments</a:t>
                      </a:r>
                    </a:p>
                  </a:txBody>
                  <a:tcPr marL="89211" marR="89211" marT="44606" marB="446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Type</a:t>
                      </a:r>
                    </a:p>
                  </a:txBody>
                  <a:tcPr marL="89211" marR="89211" marT="44606" marB="4460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2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Calibri"/>
                          <a:cs typeface="Times New Roman"/>
                        </a:rPr>
                        <a:t>Professional Plus Membership</a:t>
                      </a:r>
                    </a:p>
                  </a:txBody>
                  <a:tcPr marL="66908" marR="6690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Calibri"/>
                          <a:cs typeface="Times New Roman"/>
                        </a:rPr>
                        <a:t>Professional Plus  Membership</a:t>
                      </a:r>
                    </a:p>
                  </a:txBody>
                  <a:tcPr marL="66908" marR="66908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A </a:t>
                      </a:r>
                      <a:r>
                        <a:rPr lang="en-US" sz="1600" b="0" dirty="0">
                          <a:latin typeface="Calibri" pitchFamily="34" charset="0"/>
                          <a:ea typeface="Calibri"/>
                          <a:cs typeface="Times New Roman"/>
                        </a:rPr>
                        <a:t>Professional Plus </a:t>
                      </a:r>
                      <a:r>
                        <a:rPr lang="en-US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Member is an individual member of ISM and an affiliate.</a:t>
                      </a:r>
                    </a:p>
                  </a:txBody>
                  <a:tcPr marL="66908" marR="669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Voting</a:t>
                      </a:r>
                    </a:p>
                  </a:txBody>
                  <a:tcPr marL="66908" marR="66908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251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Calibri"/>
                          <a:cs typeface="Times New Roman"/>
                        </a:rPr>
                        <a:t>Volume Discount Membership</a:t>
                      </a:r>
                    </a:p>
                  </a:txBody>
                  <a:tcPr marL="66908" marR="6690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Calibri"/>
                          <a:cs typeface="Times New Roman"/>
                        </a:rPr>
                        <a:t>Volume Discount Membership</a:t>
                      </a:r>
                    </a:p>
                  </a:txBody>
                  <a:tcPr marL="66908" marR="66908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Companies with 50+ members whose </a:t>
                      </a:r>
                      <a:r>
                        <a:rPr lang="en-US" sz="1600" b="0" dirty="0">
                          <a:latin typeface="Calibri" pitchFamily="34" charset="0"/>
                          <a:ea typeface="Calibri"/>
                          <a:cs typeface="Times New Roman"/>
                        </a:rPr>
                        <a:t>Professional Plus </a:t>
                      </a:r>
                      <a:r>
                        <a:rPr lang="en-US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Membership is discounted 25% from both the ISM and the affiliate portions of </a:t>
                      </a:r>
                      <a:r>
                        <a:rPr lang="en-US" sz="1600" b="0" dirty="0">
                          <a:latin typeface="Calibri" pitchFamily="34" charset="0"/>
                          <a:ea typeface="Calibri"/>
                          <a:cs typeface="Times New Roman"/>
                        </a:rPr>
                        <a:t>Professional Plus </a:t>
                      </a:r>
                      <a:r>
                        <a:rPr lang="en-US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Membership dues.</a:t>
                      </a:r>
                    </a:p>
                  </a:txBody>
                  <a:tcPr marL="66908" marR="669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Voting</a:t>
                      </a:r>
                    </a:p>
                  </a:txBody>
                  <a:tcPr marL="66908" marR="6690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813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Calibri"/>
                          <a:cs typeface="Times New Roman"/>
                        </a:rPr>
                        <a:t>Professional Membership</a:t>
                      </a:r>
                    </a:p>
                  </a:txBody>
                  <a:tcPr marL="66908" marR="6690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Calibri"/>
                          <a:cs typeface="Times New Roman"/>
                        </a:rPr>
                        <a:t>Associate Membership</a:t>
                      </a:r>
                    </a:p>
                  </a:txBody>
                  <a:tcPr marL="66908" marR="66908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Individual is either a member of ISM (</a:t>
                      </a:r>
                      <a:r>
                        <a:rPr lang="en-US" sz="1600" b="0" dirty="0">
                          <a:latin typeface="Calibri" pitchFamily="34" charset="0"/>
                          <a:ea typeface="Calibri"/>
                          <a:cs typeface="Times New Roman"/>
                        </a:rPr>
                        <a:t>Professional</a:t>
                      </a:r>
                      <a:r>
                        <a:rPr lang="en-US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 Member) or a member of an affiliate (Associate Member), but not both.</a:t>
                      </a:r>
                    </a:p>
                  </a:txBody>
                  <a:tcPr marL="66908" marR="669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latin typeface="Calibri" pitchFamily="34" charset="0"/>
                          <a:ea typeface="Calibri"/>
                          <a:cs typeface="Times New Roman"/>
                        </a:rPr>
                        <a:t>Professional</a:t>
                      </a:r>
                      <a:r>
                        <a:rPr lang="en-US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: Voting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Associate: </a:t>
                      </a:r>
                      <a:r>
                        <a:rPr lang="en-US" sz="1300" dirty="0">
                          <a:latin typeface="Calibri" pitchFamily="34" charset="0"/>
                          <a:ea typeface="Calibri"/>
                          <a:cs typeface="Times New Roman"/>
                        </a:rPr>
                        <a:t>Votes</a:t>
                      </a:r>
                      <a:r>
                        <a:rPr lang="en-US" sz="1300" baseline="0" dirty="0">
                          <a:latin typeface="Calibri" pitchFamily="34" charset="0"/>
                          <a:ea typeface="Calibri"/>
                          <a:cs typeface="Times New Roman"/>
                        </a:rPr>
                        <a:t> on affiliate agenda only</a:t>
                      </a:r>
                      <a:endParaRPr lang="en-US" sz="13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6908" marR="6690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450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Calibri"/>
                          <a:cs typeface="Times New Roman"/>
                        </a:rPr>
                        <a:t>Corporate Program Members</a:t>
                      </a:r>
                    </a:p>
                  </a:txBody>
                  <a:tcPr marL="66908" marR="6690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Calibri"/>
                          <a:cs typeface="Times New Roman"/>
                        </a:rPr>
                        <a:t>Affiliate Membership (labeled ASSOC-CORP)</a:t>
                      </a:r>
                    </a:p>
                  </a:txBody>
                  <a:tcPr marL="66908" marR="66908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ISM Corporate Program: A corporation pays an annual flat fee based on annual revenue for a package of benefits that includes Professional Membership for all of its supply management employees.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An </a:t>
                      </a:r>
                      <a:r>
                        <a:rPr lang="en-US" sz="1600" b="1" dirty="0">
                          <a:latin typeface="Calibri" pitchFamily="34" charset="0"/>
                          <a:ea typeface="Calibri"/>
                          <a:cs typeface="Times New Roman"/>
                        </a:rPr>
                        <a:t>Affiliate Member </a:t>
                      </a:r>
                      <a:r>
                        <a:rPr lang="en-US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is an individual ISM Professional Member through the ISM Corporate Program who also belongs to his/her affiliate.</a:t>
                      </a:r>
                    </a:p>
                  </a:txBody>
                  <a:tcPr marL="66908" marR="669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Direct: Voting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Associate: </a:t>
                      </a:r>
                      <a:r>
                        <a:rPr lang="en-US" sz="1300" dirty="0">
                          <a:latin typeface="Calibri" pitchFamily="34" charset="0"/>
                          <a:ea typeface="Calibri"/>
                          <a:cs typeface="Times New Roman"/>
                        </a:rPr>
                        <a:t>Votes</a:t>
                      </a:r>
                      <a:r>
                        <a:rPr lang="en-US" sz="1300" baseline="0" dirty="0">
                          <a:latin typeface="Calibri" pitchFamily="34" charset="0"/>
                          <a:ea typeface="Calibri"/>
                          <a:cs typeface="Times New Roman"/>
                        </a:rPr>
                        <a:t> on affiliate agenda only</a:t>
                      </a:r>
                      <a:endParaRPr lang="en-US" sz="13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 pitchFamily="34" charset="0"/>
                        <a:ea typeface="Calibri"/>
                        <a:cs typeface="Times New Roman"/>
                      </a:endParaRPr>
                    </a:p>
                  </a:txBody>
                  <a:tcPr marL="66908" marR="66908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888"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latin typeface="Calibri" pitchFamily="34" charset="0"/>
                      </a:endParaRPr>
                    </a:p>
                  </a:txBody>
                  <a:tcPr marL="89211" marR="89211" marT="44606" marB="44606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 pitchFamily="34" charset="0"/>
                          <a:ea typeface="Calibri"/>
                          <a:cs typeface="Times New Roman"/>
                        </a:rPr>
                        <a:t>Dual Member</a:t>
                      </a:r>
                    </a:p>
                  </a:txBody>
                  <a:tcPr marL="66908" marR="66908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The second affiliate membership of a Professional</a:t>
                      </a:r>
                      <a:r>
                        <a:rPr lang="en-US" sz="1600" baseline="0" dirty="0">
                          <a:latin typeface="Calibri" pitchFamily="34" charset="0"/>
                          <a:ea typeface="Calibri"/>
                          <a:cs typeface="Times New Roman"/>
                        </a:rPr>
                        <a:t> Plus</a:t>
                      </a:r>
                      <a:r>
                        <a:rPr lang="en-US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 Member.  The ISM dues are paid through the affiliate where they hold Professional Plus Membership.</a:t>
                      </a:r>
                    </a:p>
                  </a:txBody>
                  <a:tcPr marL="66908" marR="66908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 pitchFamily="34" charset="0"/>
                          <a:ea typeface="Calibri"/>
                          <a:cs typeface="Times New Roman"/>
                        </a:rPr>
                        <a:t>Voting</a:t>
                      </a:r>
                    </a:p>
                  </a:txBody>
                  <a:tcPr marL="66908" marR="66908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0123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Membership Terms and Acronyms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5053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Direct Recruit (DR)</a:t>
            </a:r>
          </a:p>
          <a:p>
            <a:pPr lvl="1"/>
            <a:r>
              <a:rPr lang="en-US" dirty="0"/>
              <a:t>Professional Plus Member who </a:t>
            </a:r>
            <a:r>
              <a:rPr lang="en-US" b="1" dirty="0"/>
              <a:t>joined</a:t>
            </a:r>
            <a:r>
              <a:rPr lang="en-US" dirty="0"/>
              <a:t> through ISM</a:t>
            </a:r>
          </a:p>
          <a:p>
            <a:pPr lvl="1"/>
            <a:r>
              <a:rPr lang="en-US" dirty="0"/>
              <a:t>Labeled Direct Recruit through 1</a:t>
            </a:r>
            <a:r>
              <a:rPr lang="en-US" baseline="30000" dirty="0"/>
              <a:t>st</a:t>
            </a:r>
            <a:r>
              <a:rPr lang="en-US" dirty="0"/>
              <a:t> anniversary of membership</a:t>
            </a:r>
          </a:p>
          <a:p>
            <a:r>
              <a:rPr lang="en-US" dirty="0"/>
              <a:t>Professional Member (PM)</a:t>
            </a:r>
          </a:p>
          <a:p>
            <a:pPr lvl="1"/>
            <a:r>
              <a:rPr lang="en-US" dirty="0"/>
              <a:t>Member of ISM only</a:t>
            </a:r>
          </a:p>
          <a:p>
            <a:r>
              <a:rPr lang="en-US"/>
              <a:t>Renew</a:t>
            </a:r>
            <a:endParaRPr lang="en-US" dirty="0"/>
          </a:p>
          <a:p>
            <a:r>
              <a:rPr lang="en-US" dirty="0"/>
              <a:t>Dues Payment Programs</a:t>
            </a:r>
          </a:p>
          <a:p>
            <a:pPr lvl="1"/>
            <a:r>
              <a:rPr lang="en-US" dirty="0"/>
              <a:t>Affiliate Dues Billing Program (ADB)</a:t>
            </a:r>
          </a:p>
          <a:p>
            <a:pPr lvl="1"/>
            <a:r>
              <a:rPr lang="en-US" dirty="0"/>
              <a:t>Volume Discount Member (VDM)</a:t>
            </a:r>
          </a:p>
          <a:p>
            <a:pPr lvl="1"/>
            <a:r>
              <a:rPr lang="en-US" dirty="0"/>
              <a:t>Semi-Annual Dues Invoice (SA)</a:t>
            </a:r>
          </a:p>
        </p:txBody>
      </p:sp>
    </p:spTree>
    <p:extLst>
      <p:ext uri="{BB962C8B-B14F-4D97-AF65-F5344CB8AC3E}">
        <p14:creationId xmlns:p14="http://schemas.microsoft.com/office/powerpoint/2010/main" val="31274407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Custom 9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527D55"/>
      </a:accent1>
      <a:accent2>
        <a:srgbClr val="76A676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7581</TotalTime>
  <Words>258</Words>
  <Application>Microsoft Office PowerPoint</Application>
  <PresentationFormat>On-screen Show (4:3)</PresentationFormat>
  <Paragraphs>39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Georgia</vt:lpstr>
      <vt:lpstr>Times New Roman</vt:lpstr>
      <vt:lpstr>Trebuchet MS</vt:lpstr>
      <vt:lpstr>Wingdings 2</vt:lpstr>
      <vt:lpstr>Urban</vt:lpstr>
      <vt:lpstr>Categories of Membership</vt:lpstr>
      <vt:lpstr>Membership Terms and Acronyms</vt:lpstr>
    </vt:vector>
  </TitlesOfParts>
  <Company>ism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ISM</dc:creator>
  <cp:lastModifiedBy>Lolita Jenkins</cp:lastModifiedBy>
  <cp:revision>204</cp:revision>
  <cp:lastPrinted>2016-04-13T22:27:37Z</cp:lastPrinted>
  <dcterms:created xsi:type="dcterms:W3CDTF">2009-03-04T18:43:35Z</dcterms:created>
  <dcterms:modified xsi:type="dcterms:W3CDTF">2016-04-21T17:53:00Z</dcterms:modified>
</cp:coreProperties>
</file>