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97" r:id="rId2"/>
  </p:sldMasterIdLst>
  <p:notesMasterIdLst>
    <p:notesMasterId r:id="rId22"/>
  </p:notesMasterIdLst>
  <p:handoutMasterIdLst>
    <p:handoutMasterId r:id="rId23"/>
  </p:handoutMasterIdLst>
  <p:sldIdLst>
    <p:sldId id="713" r:id="rId3"/>
    <p:sldId id="707" r:id="rId4"/>
    <p:sldId id="718" r:id="rId5"/>
    <p:sldId id="708" r:id="rId6"/>
    <p:sldId id="729" r:id="rId7"/>
    <p:sldId id="726" r:id="rId8"/>
    <p:sldId id="724" r:id="rId9"/>
    <p:sldId id="721" r:id="rId10"/>
    <p:sldId id="728" r:id="rId11"/>
    <p:sldId id="719" r:id="rId12"/>
    <p:sldId id="711" r:id="rId13"/>
    <p:sldId id="709" r:id="rId14"/>
    <p:sldId id="717" r:id="rId15"/>
    <p:sldId id="731" r:id="rId16"/>
    <p:sldId id="554" r:id="rId17"/>
    <p:sldId id="736" r:id="rId18"/>
    <p:sldId id="737" r:id="rId19"/>
    <p:sldId id="727" r:id="rId20"/>
    <p:sldId id="730" r:id="rId21"/>
  </p:sldIdLst>
  <p:sldSz cx="12192000" cy="6858000"/>
  <p:notesSz cx="7315200" cy="9601200"/>
  <p:defaultTextStyle>
    <a:defPPr>
      <a:defRPr lang="en-US"/>
    </a:defPPr>
    <a:lvl1pPr marL="0" algn="l" defTabSz="914340" rtl="0" eaLnBrk="1" latinLnBrk="0" hangingPunct="1">
      <a:defRPr sz="1800" kern="1200">
        <a:solidFill>
          <a:schemeClr val="tx1"/>
        </a:solidFill>
        <a:latin typeface="+mn-lt"/>
        <a:ea typeface="+mn-ea"/>
        <a:cs typeface="+mn-cs"/>
      </a:defRPr>
    </a:lvl1pPr>
    <a:lvl2pPr marL="457170" algn="l" defTabSz="914340" rtl="0" eaLnBrk="1" latinLnBrk="0" hangingPunct="1">
      <a:defRPr sz="1800" kern="1200">
        <a:solidFill>
          <a:schemeClr val="tx1"/>
        </a:solidFill>
        <a:latin typeface="+mn-lt"/>
        <a:ea typeface="+mn-ea"/>
        <a:cs typeface="+mn-cs"/>
      </a:defRPr>
    </a:lvl2pPr>
    <a:lvl3pPr marL="914340" algn="l" defTabSz="914340" rtl="0" eaLnBrk="1" latinLnBrk="0" hangingPunct="1">
      <a:defRPr sz="1800" kern="1200">
        <a:solidFill>
          <a:schemeClr val="tx1"/>
        </a:solidFill>
        <a:latin typeface="+mn-lt"/>
        <a:ea typeface="+mn-ea"/>
        <a:cs typeface="+mn-cs"/>
      </a:defRPr>
    </a:lvl3pPr>
    <a:lvl4pPr marL="1371511" algn="l" defTabSz="914340" rtl="0" eaLnBrk="1" latinLnBrk="0" hangingPunct="1">
      <a:defRPr sz="1800" kern="1200">
        <a:solidFill>
          <a:schemeClr val="tx1"/>
        </a:solidFill>
        <a:latin typeface="+mn-lt"/>
        <a:ea typeface="+mn-ea"/>
        <a:cs typeface="+mn-cs"/>
      </a:defRPr>
    </a:lvl4pPr>
    <a:lvl5pPr marL="1828681" algn="l" defTabSz="914340" rtl="0" eaLnBrk="1" latinLnBrk="0" hangingPunct="1">
      <a:defRPr sz="1800" kern="1200">
        <a:solidFill>
          <a:schemeClr val="tx1"/>
        </a:solidFill>
        <a:latin typeface="+mn-lt"/>
        <a:ea typeface="+mn-ea"/>
        <a:cs typeface="+mn-cs"/>
      </a:defRPr>
    </a:lvl5pPr>
    <a:lvl6pPr marL="2285852" algn="l" defTabSz="914340" rtl="0" eaLnBrk="1" latinLnBrk="0" hangingPunct="1">
      <a:defRPr sz="1800" kern="1200">
        <a:solidFill>
          <a:schemeClr val="tx1"/>
        </a:solidFill>
        <a:latin typeface="+mn-lt"/>
        <a:ea typeface="+mn-ea"/>
        <a:cs typeface="+mn-cs"/>
      </a:defRPr>
    </a:lvl6pPr>
    <a:lvl7pPr marL="2743021" algn="l" defTabSz="914340" rtl="0" eaLnBrk="1" latinLnBrk="0" hangingPunct="1">
      <a:defRPr sz="1800" kern="1200">
        <a:solidFill>
          <a:schemeClr val="tx1"/>
        </a:solidFill>
        <a:latin typeface="+mn-lt"/>
        <a:ea typeface="+mn-ea"/>
        <a:cs typeface="+mn-cs"/>
      </a:defRPr>
    </a:lvl7pPr>
    <a:lvl8pPr marL="3200193" algn="l" defTabSz="914340" rtl="0" eaLnBrk="1" latinLnBrk="0" hangingPunct="1">
      <a:defRPr sz="1800" kern="1200">
        <a:solidFill>
          <a:schemeClr val="tx1"/>
        </a:solidFill>
        <a:latin typeface="+mn-lt"/>
        <a:ea typeface="+mn-ea"/>
        <a:cs typeface="+mn-cs"/>
      </a:defRPr>
    </a:lvl8pPr>
    <a:lvl9pPr marL="3657363" algn="l" defTabSz="91434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ry Oprea" initials="TO" lastIdx="11" clrIdx="0">
    <p:extLst>
      <p:ext uri="{19B8F6BF-5375-455C-9EA6-DF929625EA0E}">
        <p15:presenceInfo xmlns:p15="http://schemas.microsoft.com/office/powerpoint/2012/main" userId="Terry Oprea" providerId="None"/>
      </p:ext>
    </p:extLst>
  </p:cmAuthor>
  <p:cmAuthor id="2" name="Cecilia Mendoza" initials="C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AC0EA"/>
    <a:srgbClr val="0C3B64"/>
    <a:srgbClr val="4AB0BE"/>
    <a:srgbClr val="128AE4"/>
    <a:srgbClr val="378D99"/>
    <a:srgbClr val="0DBAAE"/>
    <a:srgbClr val="262626"/>
    <a:srgbClr val="001641"/>
    <a:srgbClr val="0135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50" autoAdjust="0"/>
    <p:restoredTop sz="84309" autoAdjust="0"/>
  </p:normalViewPr>
  <p:slideViewPr>
    <p:cSldViewPr snapToGrid="0" snapToObjects="1">
      <p:cViewPr varScale="1">
        <p:scale>
          <a:sx n="93" d="100"/>
          <a:sy n="93" d="100"/>
        </p:scale>
        <p:origin x="414" y="78"/>
      </p:cViewPr>
      <p:guideLst>
        <p:guide orient="horz"/>
        <p:guide pos="3840"/>
      </p:guideLst>
    </p:cSldViewPr>
  </p:slideViewPr>
  <p:outlineViewPr>
    <p:cViewPr>
      <p:scale>
        <a:sx n="33" d="100"/>
        <a:sy n="33" d="100"/>
      </p:scale>
      <p:origin x="0" y="1325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1890"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7-07T13:58:33.744" idx="6">
    <p:pos x="-209" y="-3"/>
    <p:text>I think the member benefits section should be close to the top of the deck.  That way we will emphasize member value right away. Then the rest we can highlight afterward. I think the first big question is: "What do I get?"</p:text>
    <p:extLst mod="1">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7-07T13:56:50.630" idx="5">
    <p:pos x="10" y="10"/>
    <p:text>There needs to be something about how and why it is relevant to members. ML did some of that on the big stage at the ISM2016 conference.</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id-ID"/>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2AD1A594-041B-449E-89BC-5A6CB1F5A9AB}" type="datetimeFigureOut">
              <a:rPr lang="id-ID" smtClean="0"/>
              <a:t>16/03/2017</a:t>
            </a:fld>
            <a:endParaRPr lang="id-ID"/>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id-ID"/>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63DDDC53-01B7-4E0F-8BE2-02DC8C672187}" type="slidenum">
              <a:rPr lang="id-ID" smtClean="0"/>
              <a:t>‹#›</a:t>
            </a:fld>
            <a:endParaRPr lang="id-ID"/>
          </a:p>
        </p:txBody>
      </p:sp>
    </p:spTree>
    <p:extLst>
      <p:ext uri="{BB962C8B-B14F-4D97-AF65-F5344CB8AC3E}">
        <p14:creationId xmlns:p14="http://schemas.microsoft.com/office/powerpoint/2010/main" val="4171936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E3CCC32-3486-46B1-A8B7-921064D8D59D}" type="datetimeFigureOut">
              <a:rPr lang="en-US" smtClean="0"/>
              <a:t>3/16/2017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4D1495A-DD81-44F4-9F54-1F39867BF2D9}" type="slidenum">
              <a:rPr lang="en-US" smtClean="0"/>
              <a:t>‹#›</a:t>
            </a:fld>
            <a:endParaRPr lang="en-US"/>
          </a:p>
        </p:txBody>
      </p:sp>
    </p:spTree>
    <p:extLst>
      <p:ext uri="{BB962C8B-B14F-4D97-AF65-F5344CB8AC3E}">
        <p14:creationId xmlns:p14="http://schemas.microsoft.com/office/powerpoint/2010/main" val="1023919786"/>
      </p:ext>
    </p:extLst>
  </p:cSld>
  <p:clrMap bg1="lt1" tx1="dk1" bg2="lt2" tx2="dk2" accent1="accent1" accent2="accent2" accent3="accent3" accent4="accent4" accent5="accent5" accent6="accent6" hlink="hlink" folHlink="folHlink"/>
  <p:notesStyle>
    <a:lvl1pPr marL="0" algn="l" defTabSz="914340" rtl="0" eaLnBrk="1" latinLnBrk="0" hangingPunct="1">
      <a:defRPr sz="1200" kern="1200">
        <a:solidFill>
          <a:schemeClr val="tx1"/>
        </a:solidFill>
        <a:latin typeface="+mn-lt"/>
        <a:ea typeface="+mn-ea"/>
        <a:cs typeface="+mn-cs"/>
      </a:defRPr>
    </a:lvl1pPr>
    <a:lvl2pPr marL="457170" algn="l" defTabSz="914340" rtl="0" eaLnBrk="1" latinLnBrk="0" hangingPunct="1">
      <a:defRPr sz="1200" kern="1200">
        <a:solidFill>
          <a:schemeClr val="tx1"/>
        </a:solidFill>
        <a:latin typeface="+mn-lt"/>
        <a:ea typeface="+mn-ea"/>
        <a:cs typeface="+mn-cs"/>
      </a:defRPr>
    </a:lvl2pPr>
    <a:lvl3pPr marL="914340" algn="l" defTabSz="914340" rtl="0" eaLnBrk="1" latinLnBrk="0" hangingPunct="1">
      <a:defRPr sz="1200" kern="1200">
        <a:solidFill>
          <a:schemeClr val="tx1"/>
        </a:solidFill>
        <a:latin typeface="+mn-lt"/>
        <a:ea typeface="+mn-ea"/>
        <a:cs typeface="+mn-cs"/>
      </a:defRPr>
    </a:lvl3pPr>
    <a:lvl4pPr marL="1371511" algn="l" defTabSz="914340" rtl="0" eaLnBrk="1" latinLnBrk="0" hangingPunct="1">
      <a:defRPr sz="1200" kern="1200">
        <a:solidFill>
          <a:schemeClr val="tx1"/>
        </a:solidFill>
        <a:latin typeface="+mn-lt"/>
        <a:ea typeface="+mn-ea"/>
        <a:cs typeface="+mn-cs"/>
      </a:defRPr>
    </a:lvl4pPr>
    <a:lvl5pPr marL="1828681" algn="l" defTabSz="914340" rtl="0" eaLnBrk="1" latinLnBrk="0" hangingPunct="1">
      <a:defRPr sz="1200" kern="1200">
        <a:solidFill>
          <a:schemeClr val="tx1"/>
        </a:solidFill>
        <a:latin typeface="+mn-lt"/>
        <a:ea typeface="+mn-ea"/>
        <a:cs typeface="+mn-cs"/>
      </a:defRPr>
    </a:lvl5pPr>
    <a:lvl6pPr marL="2285852" algn="l" defTabSz="914340" rtl="0" eaLnBrk="1" latinLnBrk="0" hangingPunct="1">
      <a:defRPr sz="1200" kern="1200">
        <a:solidFill>
          <a:schemeClr val="tx1"/>
        </a:solidFill>
        <a:latin typeface="+mn-lt"/>
        <a:ea typeface="+mn-ea"/>
        <a:cs typeface="+mn-cs"/>
      </a:defRPr>
    </a:lvl6pPr>
    <a:lvl7pPr marL="2743021" algn="l" defTabSz="914340" rtl="0" eaLnBrk="1" latinLnBrk="0" hangingPunct="1">
      <a:defRPr sz="1200" kern="1200">
        <a:solidFill>
          <a:schemeClr val="tx1"/>
        </a:solidFill>
        <a:latin typeface="+mn-lt"/>
        <a:ea typeface="+mn-ea"/>
        <a:cs typeface="+mn-cs"/>
      </a:defRPr>
    </a:lvl7pPr>
    <a:lvl8pPr marL="3200193" algn="l" defTabSz="914340" rtl="0" eaLnBrk="1" latinLnBrk="0" hangingPunct="1">
      <a:defRPr sz="1200" kern="1200">
        <a:solidFill>
          <a:schemeClr val="tx1"/>
        </a:solidFill>
        <a:latin typeface="+mn-lt"/>
        <a:ea typeface="+mn-ea"/>
        <a:cs typeface="+mn-cs"/>
      </a:defRPr>
    </a:lvl8pPr>
    <a:lvl9pPr marL="3657363" algn="l" defTabSz="9143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601A8A9-CF0F-6940-92AD-DEF99B093F8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547013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Our ISM mission is simple – we help professionals generate positive outcomes. ISM is there for practitioners at every level in their career.</a:t>
            </a:r>
            <a:r>
              <a:rPr lang="en-US" sz="1200" baseline="0" dirty="0">
                <a:solidFill>
                  <a:schemeClr val="bg1"/>
                </a:solidFill>
              </a:rPr>
              <a:t> </a:t>
            </a:r>
            <a:endParaRPr lang="id-ID"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4D1495A-DD81-44F4-9F54-1F39867BF2D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424722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a nice representation of where our members are through</a:t>
            </a:r>
            <a:r>
              <a:rPr lang="en-US" baseline="0" dirty="0"/>
              <a:t> out the globe. </a:t>
            </a:r>
            <a:endParaRPr lang="id-ID"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4D1495A-DD81-44F4-9F54-1F39867BF2D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495048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b="1" dirty="0"/>
              <a:t>Podcasts</a:t>
            </a:r>
            <a:r>
              <a:rPr lang="en-US" baseline="0" dirty="0"/>
              <a:t> – over 120</a:t>
            </a:r>
          </a:p>
          <a:p>
            <a:r>
              <a:rPr lang="en-US" b="1" baseline="0" dirty="0"/>
              <a:t>Tools &amp; Templates </a:t>
            </a:r>
            <a:r>
              <a:rPr lang="en-US" baseline="0" dirty="0"/>
              <a:t>– SOW, contract termination (coming soon)</a:t>
            </a:r>
          </a:p>
          <a:p>
            <a:r>
              <a:rPr lang="en-US" b="1" baseline="0" dirty="0"/>
              <a:t>Research</a:t>
            </a:r>
            <a:r>
              <a:rPr lang="en-US" baseline="0" dirty="0"/>
              <a:t> – Salary Survey and CAPS Research</a:t>
            </a:r>
          </a:p>
          <a:p>
            <a:r>
              <a:rPr lang="en-US" b="1" baseline="0" dirty="0"/>
              <a:t>ISM Mastery Model </a:t>
            </a:r>
            <a:r>
              <a:rPr lang="en-US" baseline="0" dirty="0"/>
              <a:t>– Career Road Map and I’ll talk a little more about that in a few minutes.</a:t>
            </a:r>
          </a:p>
          <a:p>
            <a:r>
              <a:rPr lang="en-US" b="1" baseline="0" dirty="0"/>
              <a:t>Publications</a:t>
            </a:r>
            <a:r>
              <a:rPr lang="en-US" baseline="0" dirty="0"/>
              <a:t> – We offer a variety of publications including Inside Supply Management, which I’ll talk more in a minute. </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6</a:t>
            </a:fld>
            <a:endParaRPr lang="en-US"/>
          </a:p>
        </p:txBody>
      </p:sp>
    </p:spTree>
    <p:extLst>
      <p:ext uri="{BB962C8B-B14F-4D97-AF65-F5344CB8AC3E}">
        <p14:creationId xmlns:p14="http://schemas.microsoft.com/office/powerpoint/2010/main" val="2328466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7</a:t>
            </a:fld>
            <a:endParaRPr lang="en-US"/>
          </a:p>
        </p:txBody>
      </p:sp>
    </p:spTree>
    <p:extLst>
      <p:ext uri="{BB962C8B-B14F-4D97-AF65-F5344CB8AC3E}">
        <p14:creationId xmlns:p14="http://schemas.microsoft.com/office/powerpoint/2010/main" val="3820669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These are just a few of our publications you have access to. If you haven’t already</a:t>
            </a:r>
            <a:r>
              <a:rPr lang="en-US" baseline="0" dirty="0"/>
              <a:t> make sure to download the ISM Magazine app where you can access Inside Supply Management Magazine as well as bonus supplements that are released through out the year.</a:t>
            </a:r>
            <a:endParaRPr lang="en-US" dirty="0"/>
          </a:p>
          <a:p>
            <a:endParaRPr lang="en-US" dirty="0"/>
          </a:p>
          <a:p>
            <a:r>
              <a:rPr lang="en-US" dirty="0"/>
              <a:t>Shortly</a:t>
            </a:r>
            <a:r>
              <a:rPr lang="en-US" baseline="0" dirty="0"/>
              <a:t> I will share with you how you can subscribe to these publications via email. </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8</a:t>
            </a:fld>
            <a:endParaRPr lang="en-US"/>
          </a:p>
        </p:txBody>
      </p:sp>
    </p:spTree>
    <p:extLst>
      <p:ext uri="{BB962C8B-B14F-4D97-AF65-F5344CB8AC3E}">
        <p14:creationId xmlns:p14="http://schemas.microsoft.com/office/powerpoint/2010/main" val="3343457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The ISM Report</a:t>
            </a:r>
            <a:r>
              <a:rPr lang="en-US" baseline="0" dirty="0"/>
              <a:t> </a:t>
            </a:r>
            <a:r>
              <a:rPr lang="en-US" dirty="0"/>
              <a:t>On Business is highly</a:t>
            </a:r>
            <a:r>
              <a:rPr lang="en-US" baseline="0" dirty="0"/>
              <a:t> regarded report as it is an economic indicator. </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9</a:t>
            </a:fld>
            <a:endParaRPr lang="en-US"/>
          </a:p>
        </p:txBody>
      </p:sp>
    </p:spTree>
    <p:extLst>
      <p:ext uri="{BB962C8B-B14F-4D97-AF65-F5344CB8AC3E}">
        <p14:creationId xmlns:p14="http://schemas.microsoft.com/office/powerpoint/2010/main" val="3198834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offer</a:t>
            </a:r>
            <a:r>
              <a:rPr lang="en-US" baseline="0" dirty="0"/>
              <a:t> a number of development and career enhancing tools. </a:t>
            </a:r>
            <a:endParaRPr lang="en-US" dirty="0"/>
          </a:p>
        </p:txBody>
      </p:sp>
      <p:sp>
        <p:nvSpPr>
          <p:cNvPr id="4" name="Slide Number Placeholder 3"/>
          <p:cNvSpPr>
            <a:spLocks noGrp="1"/>
          </p:cNvSpPr>
          <p:nvPr>
            <p:ph type="sldNum" sz="quarter" idx="10"/>
          </p:nvPr>
        </p:nvSpPr>
        <p:spPr/>
        <p:txBody>
          <a:bodyPr/>
          <a:lstStyle/>
          <a:p>
            <a:fld id="{74D1495A-DD81-44F4-9F54-1F39867BF2D9}" type="slidenum">
              <a:rPr lang="en-US" smtClean="0"/>
              <a:t>10</a:t>
            </a:fld>
            <a:endParaRPr lang="en-US"/>
          </a:p>
        </p:txBody>
      </p:sp>
    </p:spTree>
    <p:extLst>
      <p:ext uri="{BB962C8B-B14F-4D97-AF65-F5344CB8AC3E}">
        <p14:creationId xmlns:p14="http://schemas.microsoft.com/office/powerpoint/2010/main" val="3819240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id-ID" b="1" dirty="0">
                <a:latin typeface="Tw Cen MT"/>
              </a:rPr>
              <a:t>MASTERY MODEL</a:t>
            </a:r>
            <a:r>
              <a:rPr lang="id-ID" dirty="0">
                <a:latin typeface="Tw Cen MT"/>
              </a:rPr>
              <a:t>: The purpose of the model is to help your team deepen its expertise, drive your organization’s success and increase your employment profile — putting supply management mastery to work. It is comprised of</a:t>
            </a:r>
            <a:r>
              <a:rPr lang="id-ID" b="1" dirty="0">
                <a:latin typeface="Tw Cen MT"/>
              </a:rPr>
              <a:t> 16 </a:t>
            </a:r>
            <a:r>
              <a:rPr lang="id-ID" dirty="0">
                <a:latin typeface="Tw Cen MT"/>
              </a:rPr>
              <a:t>major competencies and </a:t>
            </a:r>
            <a:r>
              <a:rPr lang="id-ID" b="1" dirty="0">
                <a:latin typeface="Tw Cen MT"/>
              </a:rPr>
              <a:t>69 </a:t>
            </a:r>
            <a:r>
              <a:rPr lang="id-ID" dirty="0">
                <a:latin typeface="Tw Cen MT"/>
              </a:rPr>
              <a:t>sub-competencies, tailored to four different career levels</a:t>
            </a:r>
            <a:r>
              <a:rPr lang="en-US" dirty="0">
                <a:latin typeface="Tw Cen MT"/>
              </a:rPr>
              <a:t>. </a:t>
            </a:r>
            <a:endParaRPr lang="id-ID" dirty="0">
              <a:latin typeface="Tw Cen MT"/>
            </a:endParaRPr>
          </a:p>
          <a:p>
            <a:br>
              <a:rPr lang="id-ID" dirty="0">
                <a:latin typeface="Tw Cen MT"/>
              </a:rPr>
            </a:br>
            <a:endParaRPr lang="id-ID" dirty="0">
              <a:latin typeface="Tw Cen MT"/>
            </a:endParaRPr>
          </a:p>
          <a:p>
            <a:r>
              <a:rPr lang="id-ID" b="1" dirty="0">
                <a:latin typeface="Tw Cen MT"/>
              </a:rPr>
              <a:t>ASSESSMENT</a:t>
            </a:r>
            <a:r>
              <a:rPr lang="id-ID" dirty="0">
                <a:latin typeface="Tw Cen MT"/>
              </a:rPr>
              <a:t>: </a:t>
            </a:r>
            <a:r>
              <a:rPr lang="en-US" dirty="0">
                <a:latin typeface="Tw Cen MT"/>
              </a:rPr>
              <a:t>It helps the individual identify where skill gaps may be present and it recommends resources. This valuable assessment also creates a basis for conversation between an individual and management. </a:t>
            </a:r>
            <a:r>
              <a:rPr lang="id-ID" dirty="0">
                <a:latin typeface="Tw Cen MT"/>
              </a:rPr>
              <a:t>​</a:t>
            </a:r>
          </a:p>
        </p:txBody>
      </p:sp>
      <p:sp>
        <p:nvSpPr>
          <p:cNvPr id="4" name="Slide Number Placeholder 3"/>
          <p:cNvSpPr>
            <a:spLocks noGrp="1"/>
          </p:cNvSpPr>
          <p:nvPr>
            <p:ph type="sldNum" sz="quarter" idx="10"/>
          </p:nvPr>
        </p:nvSpPr>
        <p:spPr/>
        <p:txBody>
          <a:bodyPr/>
          <a:lstStyle/>
          <a:p>
            <a:fld id="{74D1495A-DD81-44F4-9F54-1F39867BF2D9}" type="slidenum">
              <a:rPr lang="en-US" smtClean="0"/>
              <a:t>11</a:t>
            </a:fld>
            <a:endParaRPr lang="en-US"/>
          </a:p>
        </p:txBody>
      </p:sp>
    </p:spTree>
    <p:extLst>
      <p:ext uri="{BB962C8B-B14F-4D97-AF65-F5344CB8AC3E}">
        <p14:creationId xmlns:p14="http://schemas.microsoft.com/office/powerpoint/2010/main" val="1194232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b="1" dirty="0"/>
              <a:t>eISM</a:t>
            </a:r>
            <a:r>
              <a:rPr lang="en-US" dirty="0"/>
              <a:t>, is</a:t>
            </a:r>
            <a:r>
              <a:rPr lang="en-US" baseline="0" dirty="0"/>
              <a:t> a new online learning platform.</a:t>
            </a:r>
          </a:p>
          <a:p>
            <a:r>
              <a:rPr lang="en-US" b="1" baseline="0" dirty="0"/>
              <a:t>Conferences</a:t>
            </a:r>
            <a:r>
              <a:rPr lang="en-US" baseline="0" dirty="0"/>
              <a:t>, we have our annual conference which draws over 2,500 practitioners and small conferences throughout the year. Utility Purchasing, Indirect, Diversity and T&amp;E. </a:t>
            </a:r>
          </a:p>
          <a:p>
            <a:r>
              <a:rPr lang="en-US" b="1" baseline="0" dirty="0"/>
              <a:t>Seminars</a:t>
            </a:r>
            <a:r>
              <a:rPr lang="en-US" baseline="0" dirty="0"/>
              <a:t>, we offer over 40 seminars in the US.</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12</a:t>
            </a:fld>
            <a:endParaRPr lang="en-US"/>
          </a:p>
        </p:txBody>
      </p:sp>
    </p:spTree>
    <p:extLst>
      <p:ext uri="{BB962C8B-B14F-4D97-AF65-F5344CB8AC3E}">
        <p14:creationId xmlns:p14="http://schemas.microsoft.com/office/powerpoint/2010/main" val="2962408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Reference the Mastery</a:t>
            </a:r>
            <a:r>
              <a:rPr lang="en-US" baseline="0" dirty="0"/>
              <a:t> Model assessment and using their results to use it as a guide to select the courses needed to level up their skills. </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13</a:t>
            </a:fld>
            <a:endParaRPr lang="en-US"/>
          </a:p>
        </p:txBody>
      </p:sp>
    </p:spTree>
    <p:extLst>
      <p:ext uri="{BB962C8B-B14F-4D97-AF65-F5344CB8AC3E}">
        <p14:creationId xmlns:p14="http://schemas.microsoft.com/office/powerpoint/2010/main" val="2282486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This infographic highlights</a:t>
            </a:r>
            <a:r>
              <a:rPr lang="en-US" baseline="0" dirty="0"/>
              <a:t> the benefits to the organization. </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14</a:t>
            </a:fld>
            <a:endParaRPr lang="en-US"/>
          </a:p>
        </p:txBody>
      </p:sp>
    </p:spTree>
    <p:extLst>
      <p:ext uri="{BB962C8B-B14F-4D97-AF65-F5344CB8AC3E}">
        <p14:creationId xmlns:p14="http://schemas.microsoft.com/office/powerpoint/2010/main" val="765776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Obtaining an</a:t>
            </a:r>
            <a:r>
              <a:rPr lang="en-US" baseline="0" dirty="0"/>
              <a:t> ISM c</a:t>
            </a:r>
            <a:r>
              <a:rPr lang="en-US" dirty="0"/>
              <a:t>ertification establishes</a:t>
            </a:r>
            <a:r>
              <a:rPr lang="en-US" baseline="0" dirty="0"/>
              <a:t> you as someone who has mastered the core competencies in supply management. It is a highly regarded certification and in some organizations it has become a requirement. As an ISM member you have access to the study materials and exams at a discounted price. Learn more at www.ismcertification.org. </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15</a:t>
            </a:fld>
            <a:endParaRPr lang="en-US"/>
          </a:p>
        </p:txBody>
      </p:sp>
    </p:spTree>
    <p:extLst>
      <p:ext uri="{BB962C8B-B14F-4D97-AF65-F5344CB8AC3E}">
        <p14:creationId xmlns:p14="http://schemas.microsoft.com/office/powerpoint/2010/main" val="7017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16</a:t>
            </a:fld>
            <a:endParaRPr lang="en-US"/>
          </a:p>
        </p:txBody>
      </p:sp>
    </p:spTree>
    <p:extLst>
      <p:ext uri="{BB962C8B-B14F-4D97-AF65-F5344CB8AC3E}">
        <p14:creationId xmlns:p14="http://schemas.microsoft.com/office/powerpoint/2010/main" val="3428225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17</a:t>
            </a:fld>
            <a:endParaRPr lang="en-US"/>
          </a:p>
        </p:txBody>
      </p:sp>
    </p:spTree>
    <p:extLst>
      <p:ext uri="{BB962C8B-B14F-4D97-AF65-F5344CB8AC3E}">
        <p14:creationId xmlns:p14="http://schemas.microsoft.com/office/powerpoint/2010/main" val="1360619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dirty="0"/>
              <a:t>This infographic</a:t>
            </a:r>
            <a:r>
              <a:rPr lang="en-US" baseline="0" dirty="0"/>
              <a:t> nicely demonstrates the benefits of obtaining an ISM Certification. </a:t>
            </a:r>
            <a:endParaRPr lang="id-ID" dirty="0"/>
          </a:p>
        </p:txBody>
      </p:sp>
      <p:sp>
        <p:nvSpPr>
          <p:cNvPr id="4" name="Slide Number Placeholder 3"/>
          <p:cNvSpPr>
            <a:spLocks noGrp="1"/>
          </p:cNvSpPr>
          <p:nvPr>
            <p:ph type="sldNum" sz="quarter" idx="10"/>
          </p:nvPr>
        </p:nvSpPr>
        <p:spPr/>
        <p:txBody>
          <a:bodyPr/>
          <a:lstStyle/>
          <a:p>
            <a:fld id="{74D1495A-DD81-44F4-9F54-1F39867BF2D9}" type="slidenum">
              <a:rPr lang="en-US" smtClean="0"/>
              <a:t>18</a:t>
            </a:fld>
            <a:endParaRPr lang="en-US"/>
          </a:p>
        </p:txBody>
      </p:sp>
    </p:spTree>
    <p:extLst>
      <p:ext uri="{BB962C8B-B14F-4D97-AF65-F5344CB8AC3E}">
        <p14:creationId xmlns:p14="http://schemas.microsoft.com/office/powerpoint/2010/main" val="3105987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19</a:t>
            </a:fld>
            <a:endParaRPr lang="en-US" dirty="0"/>
          </a:p>
        </p:txBody>
      </p:sp>
    </p:spTree>
    <p:extLst>
      <p:ext uri="{BB962C8B-B14F-4D97-AF65-F5344CB8AC3E}">
        <p14:creationId xmlns:p14="http://schemas.microsoft.com/office/powerpoint/2010/main" val="3391420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13" name="Text Placeholder 10"/>
          <p:cNvSpPr>
            <a:spLocks noGrp="1"/>
          </p:cNvSpPr>
          <p:nvPr>
            <p:ph type="body" sz="quarter" idx="14"/>
          </p:nvPr>
        </p:nvSpPr>
        <p:spPr>
          <a:xfrm>
            <a:off x="637881" y="625851"/>
            <a:ext cx="10905239" cy="304623"/>
          </a:xfrm>
        </p:spPr>
        <p:txBody>
          <a:bodyPr lIns="0" tIns="0" rIns="0" bIns="0">
            <a:normAutofit/>
          </a:bodyPr>
          <a:lstStyle>
            <a:lvl1pPr marL="0" indent="0" algn="l">
              <a:buNone/>
              <a:defRPr sz="2000" kern="0" spc="150">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10" name="Rounded Rectangle 9"/>
          <p:cNvSpPr/>
          <p:nvPr userDrawn="1"/>
        </p:nvSpPr>
        <p:spPr>
          <a:xfrm>
            <a:off x="11515583" y="6303057"/>
            <a:ext cx="343044" cy="298739"/>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1">
              <a:solidFill>
                <a:schemeClr val="bg1">
                  <a:lumMod val="50000"/>
                </a:schemeClr>
              </a:solidFill>
            </a:endParaRPr>
          </a:p>
        </p:txBody>
      </p:sp>
      <p:sp>
        <p:nvSpPr>
          <p:cNvPr id="15" name="Slide Number Placeholder 5"/>
          <p:cNvSpPr>
            <a:spLocks noGrp="1"/>
          </p:cNvSpPr>
          <p:nvPr>
            <p:ph type="sldNum" sz="quarter" idx="12"/>
          </p:nvPr>
        </p:nvSpPr>
        <p:spPr>
          <a:xfrm>
            <a:off x="11471566" y="6257742"/>
            <a:ext cx="431079" cy="389083"/>
          </a:xfrm>
        </p:spPr>
        <p:txBody>
          <a:bodyPr lIns="0" tIns="0" rIns="0" bIns="0"/>
          <a:lstStyle>
            <a:lvl1pPr algn="ctr">
              <a:defRPr sz="1000">
                <a:solidFill>
                  <a:schemeClr val="bg1">
                    <a:lumMod val="50000"/>
                  </a:schemeClr>
                </a:solidFill>
                <a:latin typeface="Roboto Light" panose="02000000000000000000" pitchFamily="2" charset="0"/>
                <a:ea typeface="Roboto Light" panose="02000000000000000000" pitchFamily="2" charset="0"/>
              </a:defRPr>
            </a:lvl1pPr>
          </a:lstStyle>
          <a:p>
            <a:fld id="{FCEE2C88-6C8F-484D-AF69-578F576B1F44}" type="slidenum">
              <a:rPr lang="en-US" smtClean="0"/>
              <a:pPr/>
              <a:t>‹#›</a:t>
            </a:fld>
            <a:endParaRPr lang="en-US" dirty="0"/>
          </a:p>
        </p:txBody>
      </p:sp>
      <p:sp>
        <p:nvSpPr>
          <p:cNvPr id="2" name="TextBox 1"/>
          <p:cNvSpPr txBox="1"/>
          <p:nvPr userDrawn="1"/>
        </p:nvSpPr>
        <p:spPr>
          <a:xfrm>
            <a:off x="279769" y="6329173"/>
            <a:ext cx="2199641" cy="246221"/>
          </a:xfrm>
          <a:prstGeom prst="rect">
            <a:avLst/>
          </a:prstGeom>
          <a:noFill/>
        </p:spPr>
        <p:txBody>
          <a:bodyPr wrap="none" rtlCol="0">
            <a:spAutoFit/>
          </a:bodyPr>
          <a:lstStyle/>
          <a:p>
            <a:r>
              <a:rPr lang="en-US" sz="1000" dirty="0">
                <a:solidFill>
                  <a:schemeClr val="bg1">
                    <a:lumMod val="50000"/>
                  </a:schemeClr>
                </a:solidFill>
                <a:latin typeface="+mn-lt"/>
                <a:ea typeface="Roboto Light" panose="02000000000000000000" pitchFamily="2" charset="0"/>
              </a:rPr>
              <a:t>www.instituteforsupplymanagement.org</a:t>
            </a:r>
            <a:endParaRPr lang="id-ID" sz="1000" dirty="0">
              <a:solidFill>
                <a:schemeClr val="bg1">
                  <a:lumMod val="50000"/>
                </a:schemeClr>
              </a:solidFill>
              <a:latin typeface="+mn-lt"/>
              <a:ea typeface="Roboto Light" panose="02000000000000000000" pitchFamily="2" charset="0"/>
            </a:endParaRPr>
          </a:p>
        </p:txBody>
      </p:sp>
      <p:sp>
        <p:nvSpPr>
          <p:cNvPr id="14" name="Text Placeholder 10"/>
          <p:cNvSpPr>
            <a:spLocks noGrp="1"/>
          </p:cNvSpPr>
          <p:nvPr>
            <p:ph type="body" sz="quarter" idx="15"/>
          </p:nvPr>
        </p:nvSpPr>
        <p:spPr>
          <a:xfrm>
            <a:off x="650581" y="415427"/>
            <a:ext cx="10905239" cy="156073"/>
          </a:xfrm>
        </p:spPr>
        <p:txBody>
          <a:bodyPr lIns="0" tIns="0" rIns="0" bIns="0">
            <a:normAutofit/>
          </a:bodyPr>
          <a:lstStyle>
            <a:lvl1pPr marL="0" indent="0" algn="l">
              <a:buNone/>
              <a:defRPr sz="1000" kern="0" spc="20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11" name="Rectangle 10"/>
          <p:cNvSpPr/>
          <p:nvPr userDrawn="1"/>
        </p:nvSpPr>
        <p:spPr>
          <a:xfrm>
            <a:off x="650581" y="1016000"/>
            <a:ext cx="639758" cy="457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sz="1351" dirty="0">
              <a:solidFill>
                <a:srgbClr val="118CE7"/>
              </a:solidFill>
            </a:endParaRPr>
          </a:p>
        </p:txBody>
      </p:sp>
    </p:spTree>
    <p:extLst>
      <p:ext uri="{BB962C8B-B14F-4D97-AF65-F5344CB8AC3E}">
        <p14:creationId xmlns:p14="http://schemas.microsoft.com/office/powerpoint/2010/main" val="4184576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10" name="Rounded Rectangle 9"/>
          <p:cNvSpPr/>
          <p:nvPr userDrawn="1"/>
        </p:nvSpPr>
        <p:spPr>
          <a:xfrm>
            <a:off x="11515583" y="6303057"/>
            <a:ext cx="343044" cy="298739"/>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1">
              <a:solidFill>
                <a:schemeClr val="bg1">
                  <a:lumMod val="50000"/>
                </a:schemeClr>
              </a:solidFill>
            </a:endParaRPr>
          </a:p>
        </p:txBody>
      </p:sp>
      <p:sp>
        <p:nvSpPr>
          <p:cNvPr id="15" name="Slide Number Placeholder 5"/>
          <p:cNvSpPr>
            <a:spLocks noGrp="1"/>
          </p:cNvSpPr>
          <p:nvPr>
            <p:ph type="sldNum" sz="quarter" idx="12"/>
          </p:nvPr>
        </p:nvSpPr>
        <p:spPr>
          <a:xfrm>
            <a:off x="11471566" y="6257742"/>
            <a:ext cx="431079" cy="389083"/>
          </a:xfrm>
        </p:spPr>
        <p:txBody>
          <a:bodyPr lIns="0" tIns="0" rIns="0" bIns="0"/>
          <a:lstStyle>
            <a:lvl1pPr algn="ctr">
              <a:defRPr sz="1000">
                <a:solidFill>
                  <a:schemeClr val="bg1">
                    <a:lumMod val="50000"/>
                  </a:schemeClr>
                </a:solidFill>
                <a:latin typeface="Roboto Light" panose="02000000000000000000" pitchFamily="2" charset="0"/>
                <a:ea typeface="Roboto Light" panose="02000000000000000000" pitchFamily="2" charset="0"/>
              </a:defRPr>
            </a:lvl1pPr>
          </a:lstStyle>
          <a:p>
            <a:fld id="{FCEE2C88-6C8F-484D-AF69-578F576B1F44}" type="slidenum">
              <a:rPr lang="en-US" smtClean="0"/>
              <a:pPr/>
              <a:t>‹#›</a:t>
            </a:fld>
            <a:endParaRPr lang="en-US" dirty="0"/>
          </a:p>
        </p:txBody>
      </p:sp>
      <p:sp>
        <p:nvSpPr>
          <p:cNvPr id="2" name="TextBox 1"/>
          <p:cNvSpPr txBox="1"/>
          <p:nvPr userDrawn="1"/>
        </p:nvSpPr>
        <p:spPr>
          <a:xfrm>
            <a:off x="279769" y="6329173"/>
            <a:ext cx="2199641" cy="246221"/>
          </a:xfrm>
          <a:prstGeom prst="rect">
            <a:avLst/>
          </a:prstGeom>
          <a:noFill/>
        </p:spPr>
        <p:txBody>
          <a:bodyPr wrap="none" rtlCol="0">
            <a:spAutoFit/>
          </a:bodyPr>
          <a:lstStyle/>
          <a:p>
            <a:r>
              <a:rPr lang="en-US" sz="1000" dirty="0">
                <a:solidFill>
                  <a:schemeClr val="bg1">
                    <a:lumMod val="50000"/>
                  </a:schemeClr>
                </a:solidFill>
                <a:latin typeface="+mn-lt"/>
                <a:ea typeface="Roboto Light" panose="02000000000000000000" pitchFamily="2" charset="0"/>
              </a:rPr>
              <a:t>www.instituteforsupplymanagement.org</a:t>
            </a:r>
            <a:endParaRPr lang="id-ID" sz="1000" dirty="0">
              <a:solidFill>
                <a:schemeClr val="bg1">
                  <a:lumMod val="50000"/>
                </a:schemeClr>
              </a:solidFill>
              <a:latin typeface="+mn-lt"/>
              <a:ea typeface="Roboto Light" panose="02000000000000000000" pitchFamily="2" charset="0"/>
            </a:endParaRPr>
          </a:p>
        </p:txBody>
      </p:sp>
    </p:spTree>
    <p:extLst>
      <p:ext uri="{BB962C8B-B14F-4D97-AF65-F5344CB8AC3E}">
        <p14:creationId xmlns:p14="http://schemas.microsoft.com/office/powerpoint/2010/main" val="1242864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3" name="Picture Placeholder 2"/>
          <p:cNvSpPr>
            <a:spLocks noGrp="1"/>
          </p:cNvSpPr>
          <p:nvPr>
            <p:ph type="pic" sz="quarter" idx="16"/>
          </p:nvPr>
        </p:nvSpPr>
        <p:spPr>
          <a:xfrm>
            <a:off x="3406590" y="1799424"/>
            <a:ext cx="5378822" cy="5058575"/>
          </a:xfrm>
          <a:solidFill>
            <a:schemeClr val="bg1">
              <a:lumMod val="85000"/>
            </a:schemeClr>
          </a:solidFill>
          <a:ln>
            <a:noFill/>
          </a:ln>
        </p:spPr>
        <p:txBody>
          <a:bodyPr/>
          <a:lstStyle/>
          <a:p>
            <a:endParaRPr lang="en-US"/>
          </a:p>
        </p:txBody>
      </p:sp>
      <p:sp>
        <p:nvSpPr>
          <p:cNvPr id="13" name="Rounded Rectangle 12"/>
          <p:cNvSpPr/>
          <p:nvPr userDrawn="1"/>
        </p:nvSpPr>
        <p:spPr>
          <a:xfrm>
            <a:off x="11515583" y="6303057"/>
            <a:ext cx="343044" cy="298739"/>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1">
              <a:solidFill>
                <a:schemeClr val="bg1">
                  <a:lumMod val="50000"/>
                </a:schemeClr>
              </a:solidFill>
            </a:endParaRPr>
          </a:p>
        </p:txBody>
      </p:sp>
      <p:sp>
        <p:nvSpPr>
          <p:cNvPr id="14" name="Slide Number Placeholder 5"/>
          <p:cNvSpPr>
            <a:spLocks noGrp="1"/>
          </p:cNvSpPr>
          <p:nvPr>
            <p:ph type="sldNum" sz="quarter" idx="12"/>
          </p:nvPr>
        </p:nvSpPr>
        <p:spPr>
          <a:xfrm>
            <a:off x="11471566" y="6257742"/>
            <a:ext cx="431079" cy="389083"/>
          </a:xfrm>
        </p:spPr>
        <p:txBody>
          <a:bodyPr lIns="0" tIns="0" rIns="0" bIns="0"/>
          <a:lstStyle>
            <a:lvl1pPr algn="ctr">
              <a:defRPr sz="1000">
                <a:solidFill>
                  <a:schemeClr val="bg1">
                    <a:lumMod val="50000"/>
                  </a:schemeClr>
                </a:solidFill>
                <a:latin typeface="Roboto Light" panose="02000000000000000000" pitchFamily="2" charset="0"/>
                <a:ea typeface="Roboto Light" panose="02000000000000000000" pitchFamily="2" charset="0"/>
              </a:defRPr>
            </a:lvl1pPr>
          </a:lstStyle>
          <a:p>
            <a:fld id="{FCEE2C88-6C8F-484D-AF69-578F576B1F44}" type="slidenum">
              <a:rPr lang="en-US" smtClean="0"/>
              <a:pPr/>
              <a:t>‹#›</a:t>
            </a:fld>
            <a:endParaRPr lang="en-US" dirty="0"/>
          </a:p>
        </p:txBody>
      </p:sp>
      <p:sp>
        <p:nvSpPr>
          <p:cNvPr id="16" name="TextBox 15"/>
          <p:cNvSpPr txBox="1"/>
          <p:nvPr userDrawn="1"/>
        </p:nvSpPr>
        <p:spPr>
          <a:xfrm>
            <a:off x="279769" y="6329173"/>
            <a:ext cx="2199641" cy="246221"/>
          </a:xfrm>
          <a:prstGeom prst="rect">
            <a:avLst/>
          </a:prstGeom>
          <a:noFill/>
        </p:spPr>
        <p:txBody>
          <a:bodyPr wrap="none" rtlCol="0">
            <a:spAutoFit/>
          </a:bodyPr>
          <a:lstStyle/>
          <a:p>
            <a:r>
              <a:rPr lang="en-US" sz="1000" dirty="0">
                <a:solidFill>
                  <a:schemeClr val="bg1">
                    <a:lumMod val="50000"/>
                  </a:schemeClr>
                </a:solidFill>
                <a:latin typeface="+mn-lt"/>
                <a:ea typeface="Roboto Light" panose="02000000000000000000" pitchFamily="2" charset="0"/>
              </a:rPr>
              <a:t>www.instituteforsupplymanagement.org</a:t>
            </a:r>
            <a:endParaRPr lang="id-ID" sz="1000" dirty="0">
              <a:solidFill>
                <a:schemeClr val="bg1">
                  <a:lumMod val="50000"/>
                </a:schemeClr>
              </a:solidFill>
              <a:latin typeface="+mn-lt"/>
              <a:ea typeface="Roboto Light" panose="02000000000000000000" pitchFamily="2" charset="0"/>
            </a:endParaRPr>
          </a:p>
        </p:txBody>
      </p:sp>
      <p:sp>
        <p:nvSpPr>
          <p:cNvPr id="20" name="Text Placeholder 10"/>
          <p:cNvSpPr>
            <a:spLocks noGrp="1"/>
          </p:cNvSpPr>
          <p:nvPr>
            <p:ph type="body" sz="quarter" idx="14"/>
          </p:nvPr>
        </p:nvSpPr>
        <p:spPr>
          <a:xfrm>
            <a:off x="637881" y="625851"/>
            <a:ext cx="10905239" cy="304623"/>
          </a:xfrm>
        </p:spPr>
        <p:txBody>
          <a:bodyPr lIns="0" tIns="0" rIns="0" bIns="0">
            <a:normAutofit/>
          </a:bodyPr>
          <a:lstStyle>
            <a:lvl1pPr marL="0" indent="0" algn="l">
              <a:buNone/>
              <a:defRPr sz="2000" kern="0" spc="150">
                <a:solidFill>
                  <a:schemeClr val="tx2"/>
                </a:solidFill>
                <a:latin typeface="Roboto Medium" panose="02000000000000000000" pitchFamily="2" charset="0"/>
                <a:ea typeface="Roboto Medium" panose="02000000000000000000" pitchFamily="2" charset="0"/>
              </a:defRPr>
            </a:lvl1pPr>
          </a:lstStyle>
          <a:p>
            <a:pPr lvl="0"/>
            <a:endParaRPr lang="id-ID" dirty="0"/>
          </a:p>
        </p:txBody>
      </p:sp>
      <p:sp>
        <p:nvSpPr>
          <p:cNvPr id="21" name="Text Placeholder 10"/>
          <p:cNvSpPr>
            <a:spLocks noGrp="1"/>
          </p:cNvSpPr>
          <p:nvPr>
            <p:ph type="body" sz="quarter" idx="15"/>
          </p:nvPr>
        </p:nvSpPr>
        <p:spPr>
          <a:xfrm>
            <a:off x="650581" y="415427"/>
            <a:ext cx="10905239" cy="156073"/>
          </a:xfrm>
        </p:spPr>
        <p:txBody>
          <a:bodyPr lIns="0" tIns="0" rIns="0" bIns="0">
            <a:normAutofit/>
          </a:bodyPr>
          <a:lstStyle>
            <a:lvl1pPr marL="0" indent="0" algn="l">
              <a:buNone/>
              <a:defRPr sz="1000" kern="0" spc="200">
                <a:solidFill>
                  <a:schemeClr val="bg1">
                    <a:lumMod val="75000"/>
                  </a:schemeClr>
                </a:solidFill>
                <a:latin typeface="Roboto Light" panose="02000000000000000000" pitchFamily="2" charset="0"/>
                <a:ea typeface="Roboto Light" panose="02000000000000000000" pitchFamily="2" charset="0"/>
              </a:defRPr>
            </a:lvl1pPr>
          </a:lstStyle>
          <a:p>
            <a:pPr lvl="0"/>
            <a:endParaRPr lang="id-ID" dirty="0"/>
          </a:p>
        </p:txBody>
      </p:sp>
      <p:sp>
        <p:nvSpPr>
          <p:cNvPr id="9" name="Rectangle 8"/>
          <p:cNvSpPr/>
          <p:nvPr userDrawn="1"/>
        </p:nvSpPr>
        <p:spPr>
          <a:xfrm>
            <a:off x="650581" y="1016000"/>
            <a:ext cx="639758" cy="457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sz="1351" dirty="0">
              <a:solidFill>
                <a:srgbClr val="118CE7"/>
              </a:solidFill>
            </a:endParaRPr>
          </a:p>
        </p:txBody>
      </p:sp>
    </p:spTree>
    <p:extLst>
      <p:ext uri="{BB962C8B-B14F-4D97-AF65-F5344CB8AC3E}">
        <p14:creationId xmlns:p14="http://schemas.microsoft.com/office/powerpoint/2010/main" val="3282420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9" name="Picture Placeholder 2"/>
          <p:cNvSpPr>
            <a:spLocks noGrp="1"/>
          </p:cNvSpPr>
          <p:nvPr>
            <p:ph type="pic" sz="quarter" idx="22"/>
          </p:nvPr>
        </p:nvSpPr>
        <p:spPr>
          <a:xfrm>
            <a:off x="-1" y="0"/>
            <a:ext cx="6290235" cy="6858000"/>
          </a:xfrm>
          <a:solidFill>
            <a:srgbClr val="D9D9D9"/>
          </a:solidFill>
        </p:spPr>
        <p:txBody>
          <a:bodyPr anchor="t"/>
          <a:lstStyle>
            <a:lvl1pPr marL="0" indent="0" algn="ctr">
              <a:buNone/>
              <a:defRPr/>
            </a:lvl1pPr>
          </a:lstStyle>
          <a:p>
            <a:endParaRPr lang="id-ID"/>
          </a:p>
        </p:txBody>
      </p:sp>
      <p:sp>
        <p:nvSpPr>
          <p:cNvPr id="13" name="Rounded Rectangle 12"/>
          <p:cNvSpPr/>
          <p:nvPr userDrawn="1"/>
        </p:nvSpPr>
        <p:spPr>
          <a:xfrm>
            <a:off x="11515583" y="6303057"/>
            <a:ext cx="343044" cy="298739"/>
          </a:xfrm>
          <a:prstGeom prst="roundRect">
            <a:avLst>
              <a:gd name="adj" fmla="val 50000"/>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1">
              <a:solidFill>
                <a:schemeClr val="bg1">
                  <a:lumMod val="50000"/>
                </a:schemeClr>
              </a:solidFill>
            </a:endParaRPr>
          </a:p>
        </p:txBody>
      </p:sp>
      <p:sp>
        <p:nvSpPr>
          <p:cNvPr id="14" name="Slide Number Placeholder 5"/>
          <p:cNvSpPr>
            <a:spLocks noGrp="1"/>
          </p:cNvSpPr>
          <p:nvPr>
            <p:ph type="sldNum" sz="quarter" idx="12"/>
          </p:nvPr>
        </p:nvSpPr>
        <p:spPr>
          <a:xfrm>
            <a:off x="11471566" y="6257742"/>
            <a:ext cx="431079" cy="389083"/>
          </a:xfrm>
        </p:spPr>
        <p:txBody>
          <a:bodyPr lIns="0" tIns="0" rIns="0" bIns="0"/>
          <a:lstStyle>
            <a:lvl1pPr algn="ctr">
              <a:defRPr sz="1000">
                <a:solidFill>
                  <a:schemeClr val="bg1">
                    <a:lumMod val="50000"/>
                  </a:schemeClr>
                </a:solidFill>
                <a:latin typeface="Roboto Light" panose="02000000000000000000" pitchFamily="2" charset="0"/>
                <a:ea typeface="Roboto Light" panose="02000000000000000000" pitchFamily="2" charset="0"/>
              </a:defRPr>
            </a:lvl1pPr>
          </a:lstStyle>
          <a:p>
            <a:fld id="{FCEE2C88-6C8F-484D-AF69-578F576B1F44}" type="slidenum">
              <a:rPr lang="en-US" smtClean="0"/>
              <a:pPr/>
              <a:t>‹#›</a:t>
            </a:fld>
            <a:endParaRPr lang="en-US" dirty="0"/>
          </a:p>
        </p:txBody>
      </p:sp>
      <p:sp>
        <p:nvSpPr>
          <p:cNvPr id="16" name="TextBox 15"/>
          <p:cNvSpPr txBox="1"/>
          <p:nvPr userDrawn="1"/>
        </p:nvSpPr>
        <p:spPr>
          <a:xfrm>
            <a:off x="279769" y="6329173"/>
            <a:ext cx="2199641" cy="246221"/>
          </a:xfrm>
          <a:prstGeom prst="rect">
            <a:avLst/>
          </a:prstGeom>
          <a:noFill/>
        </p:spPr>
        <p:txBody>
          <a:bodyPr wrap="none" rtlCol="0">
            <a:spAutoFit/>
          </a:bodyPr>
          <a:lstStyle/>
          <a:p>
            <a:pPr marL="0" marR="0" indent="0" algn="l" defTabSz="914340" rtl="0" eaLnBrk="1" fontAlgn="auto" latinLnBrk="0" hangingPunct="1">
              <a:lnSpc>
                <a:spcPct val="100000"/>
              </a:lnSpc>
              <a:spcBef>
                <a:spcPts val="0"/>
              </a:spcBef>
              <a:spcAft>
                <a:spcPts val="0"/>
              </a:spcAft>
              <a:buClrTx/>
              <a:buSzTx/>
              <a:buFontTx/>
              <a:buNone/>
              <a:tabLst/>
              <a:defRPr/>
            </a:pPr>
            <a:r>
              <a:rPr lang="en-US" sz="1000" dirty="0">
                <a:solidFill>
                  <a:schemeClr val="bg1">
                    <a:lumMod val="50000"/>
                  </a:schemeClr>
                </a:solidFill>
                <a:latin typeface="+mn-lt"/>
                <a:ea typeface="Roboto Light" panose="02000000000000000000" pitchFamily="2" charset="0"/>
              </a:rPr>
              <a:t>www.instituteforsupplymanagement.org</a:t>
            </a:r>
            <a:endParaRPr lang="id-ID" sz="1000" dirty="0">
              <a:solidFill>
                <a:schemeClr val="bg1">
                  <a:lumMod val="50000"/>
                </a:schemeClr>
              </a:solidFill>
              <a:latin typeface="+mn-lt"/>
              <a:ea typeface="Roboto Light" panose="02000000000000000000" pitchFamily="2" charset="0"/>
            </a:endParaRPr>
          </a:p>
        </p:txBody>
      </p:sp>
    </p:spTree>
    <p:extLst>
      <p:ext uri="{BB962C8B-B14F-4D97-AF65-F5344CB8AC3E}">
        <p14:creationId xmlns:p14="http://schemas.microsoft.com/office/powerpoint/2010/main" val="2665101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7_Title Slide">
    <p:spTree>
      <p:nvGrpSpPr>
        <p:cNvPr id="1" name=""/>
        <p:cNvGrpSpPr/>
        <p:nvPr/>
      </p:nvGrpSpPr>
      <p:grpSpPr>
        <a:xfrm>
          <a:off x="0" y="0"/>
          <a:ext cx="0" cy="0"/>
          <a:chOff x="0" y="0"/>
          <a:chExt cx="0" cy="0"/>
        </a:xfrm>
      </p:grpSpPr>
      <p:sp>
        <p:nvSpPr>
          <p:cNvPr id="3" name="Picture Placeholder 2"/>
          <p:cNvSpPr>
            <a:spLocks noGrp="1"/>
          </p:cNvSpPr>
          <p:nvPr>
            <p:ph type="pic" sz="quarter" idx="22"/>
          </p:nvPr>
        </p:nvSpPr>
        <p:spPr>
          <a:xfrm>
            <a:off x="3035237" y="938830"/>
            <a:ext cx="2469365" cy="1481329"/>
          </a:xfrm>
          <a:solidFill>
            <a:srgbClr val="D9D9D9"/>
          </a:solidFill>
        </p:spPr>
        <p:txBody>
          <a:bodyPr anchor="t"/>
          <a:lstStyle>
            <a:lvl1pPr marL="0" indent="0" algn="ctr">
              <a:buNone/>
              <a:defRPr/>
            </a:lvl1pPr>
          </a:lstStyle>
          <a:p>
            <a:endParaRPr lang="id-ID"/>
          </a:p>
        </p:txBody>
      </p:sp>
    </p:spTree>
    <p:extLst>
      <p:ext uri="{BB962C8B-B14F-4D97-AF65-F5344CB8AC3E}">
        <p14:creationId xmlns:p14="http://schemas.microsoft.com/office/powerpoint/2010/main" val="377129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476577" y="6356351"/>
            <a:ext cx="542727" cy="366183"/>
          </a:xfrm>
          <a:prstGeom prst="rect">
            <a:avLst/>
          </a:prstGeom>
        </p:spPr>
        <p:txBody>
          <a:bodyPr/>
          <a:lstStyle/>
          <a:p>
            <a:r>
              <a:rPr lang="en-US"/>
              <a:t>(</a:t>
            </a:r>
            <a:fld id="{BF4F8E65-5269-7843-AABD-1D0613537C1F}" type="slidenum">
              <a:rPr lang="en-US" smtClean="0"/>
              <a:pPr/>
              <a:t>‹#›</a:t>
            </a:fld>
            <a:r>
              <a:rPr lang="en-US"/>
              <a:t>)</a:t>
            </a:r>
            <a:endParaRPr lang="en-US" dirty="0"/>
          </a:p>
        </p:txBody>
      </p:sp>
      <p:sp>
        <p:nvSpPr>
          <p:cNvPr id="4" name="Footer Placeholder 3"/>
          <p:cNvSpPr>
            <a:spLocks noGrp="1"/>
          </p:cNvSpPr>
          <p:nvPr>
            <p:ph type="ftr" sz="quarter" idx="11"/>
          </p:nvPr>
        </p:nvSpPr>
        <p:spPr>
          <a:xfrm>
            <a:off x="7361776" y="6356351"/>
            <a:ext cx="4114800" cy="366183"/>
          </a:xfrm>
          <a:prstGeom prst="rect">
            <a:avLst/>
          </a:prstGeom>
        </p:spPr>
        <p:txBody>
          <a:bodyPr/>
          <a:lstStyle/>
          <a:p>
            <a:r>
              <a:rPr lang="en-US" dirty="0"/>
              <a:t>INSTITUTEFORSUPPLYMANAGEMENT.ORG</a:t>
            </a:r>
          </a:p>
        </p:txBody>
      </p:sp>
      <p:sp>
        <p:nvSpPr>
          <p:cNvPr id="5" name="Rectangle 4"/>
          <p:cNvSpPr/>
          <p:nvPr userDrawn="1"/>
        </p:nvSpPr>
        <p:spPr>
          <a:xfrm>
            <a:off x="0" y="0"/>
            <a:ext cx="12192000" cy="5257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78987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0" y="1051720"/>
            <a:ext cx="12192000" cy="3629819"/>
          </a:xfrm>
        </p:spPr>
        <p:txBody>
          <a:bodyPr>
            <a:normAutofit/>
          </a:bodyPr>
          <a:lstStyle>
            <a:lvl1pPr>
              <a:defRPr sz="1200"/>
            </a:lvl1pPr>
          </a:lstStyle>
          <a:p>
            <a:endParaRPr lang="en-US"/>
          </a:p>
        </p:txBody>
      </p:sp>
    </p:spTree>
    <p:extLst>
      <p:ext uri="{BB962C8B-B14F-4D97-AF65-F5344CB8AC3E}">
        <p14:creationId xmlns:p14="http://schemas.microsoft.com/office/powerpoint/2010/main" val="823667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Cream">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7022" y="261104"/>
            <a:ext cx="11017028" cy="707136"/>
          </a:xfrm>
        </p:spPr>
        <p:txBody>
          <a:bodyPr/>
          <a:lstStyle/>
          <a:p>
            <a:r>
              <a:rPr lang="en-US" dirty="0"/>
              <a:t>CLICK TO EDIT MASTER TITLE STYLE</a:t>
            </a:r>
          </a:p>
        </p:txBody>
      </p:sp>
      <p:sp>
        <p:nvSpPr>
          <p:cNvPr id="3" name="Subtitle 2"/>
          <p:cNvSpPr>
            <a:spLocks noGrp="1"/>
          </p:cNvSpPr>
          <p:nvPr>
            <p:ph type="subTitle" idx="1"/>
          </p:nvPr>
        </p:nvSpPr>
        <p:spPr>
          <a:xfrm>
            <a:off x="609600" y="1599568"/>
            <a:ext cx="10964449" cy="4362561"/>
          </a:xfrm>
        </p:spPr>
        <p:txBody>
          <a:bodyPr anchor="ctr">
            <a:noAutofit/>
          </a:bodyPr>
          <a:lstStyle>
            <a:lvl1pPr marL="0" indent="0" algn="ctr">
              <a:buNone/>
              <a:defRPr sz="1600" b="0" i="0">
                <a:solidFill>
                  <a:schemeClr val="tx1">
                    <a:tint val="75000"/>
                  </a:schemeClr>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3"/>
          <p:cNvSpPr>
            <a:spLocks noGrp="1"/>
          </p:cNvSpPr>
          <p:nvPr>
            <p:ph type="sldNum" sz="quarter" idx="10"/>
          </p:nvPr>
        </p:nvSpPr>
        <p:spPr/>
        <p:txBody>
          <a:bodyPr/>
          <a:lstStyle/>
          <a:p>
            <a:fld id="{1F0B4200-D4D4-AF41-99E2-E2E1377F2E15}" type="slidenum">
              <a:rPr lang="en-US" smtClean="0"/>
              <a:pPr/>
              <a:t>‹#›</a:t>
            </a:fld>
            <a:endParaRPr lang="en-US" dirty="0"/>
          </a:p>
        </p:txBody>
      </p:sp>
      <p:sp>
        <p:nvSpPr>
          <p:cNvPr id="7" name="Content Placeholder 6"/>
          <p:cNvSpPr>
            <a:spLocks noGrp="1"/>
          </p:cNvSpPr>
          <p:nvPr>
            <p:ph sz="quarter" idx="11" hasCustomPrompt="1"/>
          </p:nvPr>
        </p:nvSpPr>
        <p:spPr>
          <a:xfrm>
            <a:off x="572117" y="1101287"/>
            <a:ext cx="4434416" cy="279400"/>
          </a:xfrm>
        </p:spPr>
        <p:txBody>
          <a:bodyPr lIns="91440"/>
          <a:lstStyle>
            <a:lvl1pPr>
              <a:defRPr sz="1067" b="0">
                <a:solidFill>
                  <a:srgbClr val="959595"/>
                </a:solidFill>
              </a:defRPr>
            </a:lvl1pPr>
          </a:lstStyle>
          <a:p>
            <a:pPr lvl="0"/>
            <a:r>
              <a:rPr lang="en-US" dirty="0"/>
              <a:t>CLICK TO EDIT MASTER TEXT STYLES</a:t>
            </a:r>
          </a:p>
        </p:txBody>
      </p:sp>
    </p:spTree>
    <p:extLst>
      <p:ext uri="{BB962C8B-B14F-4D97-AF65-F5344CB8AC3E}">
        <p14:creationId xmlns:p14="http://schemas.microsoft.com/office/powerpoint/2010/main" val="2176008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2 column cream">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0978" y="274639"/>
            <a:ext cx="4963185" cy="707195"/>
          </a:xfrm>
        </p:spPr>
        <p:txBody>
          <a:bodyPr/>
          <a:lstStyle/>
          <a:p>
            <a:r>
              <a:rPr lang="en-US" dirty="0"/>
              <a:t>CLICK TO EDIT MASTER TITLE STYLE</a:t>
            </a:r>
          </a:p>
        </p:txBody>
      </p:sp>
      <p:sp>
        <p:nvSpPr>
          <p:cNvPr id="3" name="Content Placeholder 2"/>
          <p:cNvSpPr>
            <a:spLocks noGrp="1"/>
          </p:cNvSpPr>
          <p:nvPr>
            <p:ph idx="1"/>
          </p:nvPr>
        </p:nvSpPr>
        <p:spPr>
          <a:xfrm>
            <a:off x="609600" y="1600201"/>
            <a:ext cx="4876800" cy="4274381"/>
          </a:xfrm>
        </p:spPr>
        <p:txBody>
          <a:bodyPr numCol="1" spcCol="274320"/>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1"/>
          </p:nvPr>
        </p:nvSpPr>
        <p:spPr/>
        <p:txBody>
          <a:bodyPr/>
          <a:lstStyle/>
          <a:p>
            <a:fld id="{1F0B4200-D4D4-AF41-99E2-E2E1377F2E15}" type="slidenum">
              <a:rPr lang="en-US" smtClean="0"/>
              <a:pPr/>
              <a:t>‹#›</a:t>
            </a:fld>
            <a:endParaRPr lang="en-US" dirty="0"/>
          </a:p>
        </p:txBody>
      </p:sp>
      <p:sp>
        <p:nvSpPr>
          <p:cNvPr id="7" name="Content Placeholder 2"/>
          <p:cNvSpPr>
            <a:spLocks noGrp="1"/>
          </p:cNvSpPr>
          <p:nvPr>
            <p:ph idx="13"/>
          </p:nvPr>
        </p:nvSpPr>
        <p:spPr>
          <a:xfrm>
            <a:off x="6678627" y="1600201"/>
            <a:ext cx="4876800" cy="4274381"/>
          </a:xfrm>
        </p:spPr>
        <p:txBody>
          <a:bodyPr rIns="91440" numCol="1" spcCol="274320"/>
          <a:lstStyle>
            <a:lvl1pPr marL="0" indent="0" algn="r">
              <a:buFont typeface="Arial" charset="0"/>
              <a:buNone/>
              <a:defRPr/>
            </a:lvl1pPr>
            <a:lvl2pPr marL="0" indent="0" algn="r">
              <a:buNone/>
              <a:defRPr/>
            </a:lvl2pPr>
            <a:lvl3pPr marL="0" indent="0" algn="r">
              <a:buNone/>
              <a:defRPr/>
            </a:lvl3pPr>
            <a:lvl4pPr marL="0" indent="0" algn="r">
              <a:buNone/>
              <a:defRPr/>
            </a:lvl4pPr>
            <a:lvl5pPr marL="0" indent="0" algn="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txBox="1">
            <a:spLocks/>
          </p:cNvSpPr>
          <p:nvPr userDrawn="1"/>
        </p:nvSpPr>
        <p:spPr>
          <a:xfrm>
            <a:off x="6613821" y="274639"/>
            <a:ext cx="4963185" cy="707195"/>
          </a:xfrm>
          <a:prstGeom prst="rect">
            <a:avLst/>
          </a:prstGeom>
        </p:spPr>
        <p:txBody>
          <a:bodyPr vert="horz" lIns="121920" tIns="60960" rIns="121920" bIns="60960" rtlCol="0" anchor="ctr">
            <a:noAutofit/>
          </a:bodyPr>
          <a:lstStyle>
            <a:lvl1pPr algn="l" defTabSz="457200" rtl="0" eaLnBrk="1" latinLnBrk="0" hangingPunct="1">
              <a:spcBef>
                <a:spcPct val="0"/>
              </a:spcBef>
              <a:buNone/>
              <a:defRPr sz="2500" b="0" i="0" kern="1200">
                <a:solidFill>
                  <a:srgbClr val="33342B"/>
                </a:solidFill>
                <a:latin typeface="Tw Cen MT Condensed" charset="0"/>
                <a:ea typeface="Tw Cen MT Condensed" charset="0"/>
                <a:cs typeface="Tw Cen MT Condensed" charset="0"/>
              </a:defRPr>
            </a:lvl1pPr>
          </a:lstStyle>
          <a:p>
            <a:pPr algn="r"/>
            <a:r>
              <a:rPr lang="en-US" sz="3333"/>
              <a:t>CLICK TO EDIT MASTER TITLE STYLE</a:t>
            </a:r>
            <a:endParaRPr lang="en-US" sz="3333" dirty="0"/>
          </a:p>
        </p:txBody>
      </p:sp>
      <p:cxnSp>
        <p:nvCxnSpPr>
          <p:cNvPr id="10" name="Straight Connector 9"/>
          <p:cNvCxnSpPr/>
          <p:nvPr userDrawn="1"/>
        </p:nvCxnSpPr>
        <p:spPr>
          <a:xfrm>
            <a:off x="558800" y="982133"/>
            <a:ext cx="4965363" cy="0"/>
          </a:xfrm>
          <a:prstGeom prst="line">
            <a:avLst/>
          </a:prstGeom>
          <a:ln w="38100">
            <a:solidFill>
              <a:srgbClr val="38B2F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6622432" y="982133"/>
            <a:ext cx="4965363" cy="0"/>
          </a:xfrm>
          <a:prstGeom prst="line">
            <a:avLst/>
          </a:prstGeom>
          <a:ln w="38100">
            <a:solidFill>
              <a:srgbClr val="38B2F9"/>
            </a:solidFill>
          </a:ln>
        </p:spPr>
        <p:style>
          <a:lnRef idx="1">
            <a:schemeClr val="accent1"/>
          </a:lnRef>
          <a:fillRef idx="0">
            <a:schemeClr val="accent1"/>
          </a:fillRef>
          <a:effectRef idx="0">
            <a:schemeClr val="accent1"/>
          </a:effectRef>
          <a:fontRef idx="minor">
            <a:schemeClr val="tx1"/>
          </a:fontRef>
        </p:style>
      </p:cxnSp>
      <p:sp>
        <p:nvSpPr>
          <p:cNvPr id="14" name="Content Placeholder 6"/>
          <p:cNvSpPr>
            <a:spLocks noGrp="1"/>
          </p:cNvSpPr>
          <p:nvPr>
            <p:ph sz="quarter" idx="14" hasCustomPrompt="1"/>
          </p:nvPr>
        </p:nvSpPr>
        <p:spPr>
          <a:xfrm>
            <a:off x="572117" y="1101287"/>
            <a:ext cx="4434416" cy="279400"/>
          </a:xfrm>
        </p:spPr>
        <p:txBody>
          <a:bodyPr lIns="91440"/>
          <a:lstStyle>
            <a:lvl1pPr>
              <a:defRPr sz="1067" b="0">
                <a:solidFill>
                  <a:srgbClr val="959595"/>
                </a:solidFill>
              </a:defRPr>
            </a:lvl1pPr>
          </a:lstStyle>
          <a:p>
            <a:pPr lvl="0"/>
            <a:r>
              <a:rPr lang="en-US" dirty="0"/>
              <a:t>CLICK TO EDIT MASTER TEXT STYLES</a:t>
            </a:r>
          </a:p>
        </p:txBody>
      </p:sp>
    </p:spTree>
    <p:extLst>
      <p:ext uri="{BB962C8B-B14F-4D97-AF65-F5344CB8AC3E}">
        <p14:creationId xmlns:p14="http://schemas.microsoft.com/office/powerpoint/2010/main" val="4205550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cream">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09601" y="1600201"/>
            <a:ext cx="3296156" cy="4274381"/>
          </a:xfrm>
        </p:spPr>
        <p:txBody>
          <a:bodyPr numCol="1" spcCol="274320"/>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1"/>
          </p:nvPr>
        </p:nvSpPr>
        <p:spPr/>
        <p:txBody>
          <a:bodyPr/>
          <a:lstStyle/>
          <a:p>
            <a:fld id="{1F0B4200-D4D4-AF41-99E2-E2E1377F2E15}" type="slidenum">
              <a:rPr lang="en-US" smtClean="0"/>
              <a:pPr/>
              <a:t>‹#›</a:t>
            </a:fld>
            <a:endParaRPr lang="en-US" dirty="0"/>
          </a:p>
        </p:txBody>
      </p:sp>
      <p:sp>
        <p:nvSpPr>
          <p:cNvPr id="6" name="Content Placeholder 2"/>
          <p:cNvSpPr>
            <a:spLocks noGrp="1"/>
          </p:cNvSpPr>
          <p:nvPr>
            <p:ph idx="12"/>
          </p:nvPr>
        </p:nvSpPr>
        <p:spPr>
          <a:xfrm>
            <a:off x="4412857" y="1600201"/>
            <a:ext cx="3296156" cy="4274381"/>
          </a:xfrm>
        </p:spPr>
        <p:txBody>
          <a:bodyPr numCol="1" spcCol="274320"/>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8216113" y="1600201"/>
            <a:ext cx="3296156" cy="4274381"/>
          </a:xfrm>
        </p:spPr>
        <p:txBody>
          <a:bodyPr numCol="1" spcCol="274320"/>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a:xfrm>
            <a:off x="4143123" y="1596828"/>
            <a:ext cx="0" cy="4283384"/>
          </a:xfrm>
          <a:prstGeom prst="line">
            <a:avLst/>
          </a:prstGeom>
          <a:ln w="6350">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7962563" y="1596828"/>
            <a:ext cx="0" cy="4283384"/>
          </a:xfrm>
          <a:prstGeom prst="line">
            <a:avLst/>
          </a:prstGeom>
          <a:ln w="635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6"/>
          <p:cNvSpPr>
            <a:spLocks noGrp="1"/>
          </p:cNvSpPr>
          <p:nvPr>
            <p:ph sz="quarter" idx="14" hasCustomPrompt="1"/>
          </p:nvPr>
        </p:nvSpPr>
        <p:spPr>
          <a:xfrm>
            <a:off x="572117" y="1101287"/>
            <a:ext cx="4434416" cy="279400"/>
          </a:xfrm>
        </p:spPr>
        <p:txBody>
          <a:bodyPr lIns="91440"/>
          <a:lstStyle>
            <a:lvl1pPr>
              <a:defRPr sz="1067" b="0">
                <a:solidFill>
                  <a:srgbClr val="959595"/>
                </a:solidFill>
              </a:defRPr>
            </a:lvl1pPr>
          </a:lstStyle>
          <a:p>
            <a:pPr lvl="0"/>
            <a:r>
              <a:rPr lang="en-US" dirty="0"/>
              <a:t>CLICK TO EDIT MASTER TEXT STYLES</a:t>
            </a:r>
          </a:p>
        </p:txBody>
      </p:sp>
    </p:spTree>
    <p:extLst>
      <p:ext uri="{BB962C8B-B14F-4D97-AF65-F5344CB8AC3E}">
        <p14:creationId xmlns:p14="http://schemas.microsoft.com/office/powerpoint/2010/main" val="2373160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2 column cream">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09600" y="1600201"/>
            <a:ext cx="4364304" cy="4274381"/>
          </a:xfrm>
        </p:spPr>
        <p:txBody>
          <a:bodyPr numCol="1" spcCol="274320"/>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1"/>
          </p:nvPr>
        </p:nvSpPr>
        <p:spPr/>
        <p:txBody>
          <a:bodyPr/>
          <a:lstStyle/>
          <a:p>
            <a:fld id="{1F0B4200-D4D4-AF41-99E2-E2E1377F2E15}" type="slidenum">
              <a:rPr lang="en-US" smtClean="0"/>
              <a:pPr/>
              <a:t>‹#›</a:t>
            </a:fld>
            <a:endParaRPr lang="en-US" dirty="0"/>
          </a:p>
        </p:txBody>
      </p:sp>
      <p:sp>
        <p:nvSpPr>
          <p:cNvPr id="9" name="Picture Placeholder 8"/>
          <p:cNvSpPr>
            <a:spLocks noGrp="1"/>
          </p:cNvSpPr>
          <p:nvPr>
            <p:ph type="pic" sz="quarter" idx="12"/>
          </p:nvPr>
        </p:nvSpPr>
        <p:spPr>
          <a:xfrm>
            <a:off x="5319165" y="1595191"/>
            <a:ext cx="6263236" cy="4279392"/>
          </a:xfrm>
          <a:solidFill>
            <a:schemeClr val="bg1">
              <a:lumMod val="95000"/>
            </a:schemeClr>
          </a:solidFill>
        </p:spPr>
        <p:txBody>
          <a:bodyPr anchor="ctr"/>
          <a:lstStyle>
            <a:lvl1pPr algn="ctr">
              <a:defRPr sz="2667" b="0">
                <a:solidFill>
                  <a:schemeClr val="bg1"/>
                </a:solidFill>
              </a:defRPr>
            </a:lvl1pPr>
          </a:lstStyle>
          <a:p>
            <a:endParaRPr lang="en-US"/>
          </a:p>
        </p:txBody>
      </p:sp>
      <p:sp>
        <p:nvSpPr>
          <p:cNvPr id="10" name="Content Placeholder 6"/>
          <p:cNvSpPr>
            <a:spLocks noGrp="1"/>
          </p:cNvSpPr>
          <p:nvPr>
            <p:ph sz="quarter" idx="13" hasCustomPrompt="1"/>
          </p:nvPr>
        </p:nvSpPr>
        <p:spPr>
          <a:xfrm>
            <a:off x="572117" y="1101287"/>
            <a:ext cx="4434416" cy="279400"/>
          </a:xfrm>
        </p:spPr>
        <p:txBody>
          <a:bodyPr lIns="91440"/>
          <a:lstStyle>
            <a:lvl1pPr>
              <a:defRPr sz="1067" b="0">
                <a:solidFill>
                  <a:srgbClr val="959595"/>
                </a:solidFill>
              </a:defRPr>
            </a:lvl1pPr>
          </a:lstStyle>
          <a:p>
            <a:pPr lvl="0"/>
            <a:r>
              <a:rPr lang="en-US" dirty="0"/>
              <a:t>CLICK TO EDIT MASTER TEXT STYLES</a:t>
            </a:r>
          </a:p>
        </p:txBody>
      </p:sp>
    </p:spTree>
    <p:extLst>
      <p:ext uri="{BB962C8B-B14F-4D97-AF65-F5344CB8AC3E}">
        <p14:creationId xmlns:p14="http://schemas.microsoft.com/office/powerpoint/2010/main" val="2565594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2 column cream">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1"/>
          </p:nvPr>
        </p:nvSpPr>
        <p:spPr/>
        <p:txBody>
          <a:bodyPr/>
          <a:lstStyle/>
          <a:p>
            <a:fld id="{1F0B4200-D4D4-AF41-99E2-E2E1377F2E15}" type="slidenum">
              <a:rPr lang="en-US" smtClean="0"/>
              <a:pPr/>
              <a:t>‹#›</a:t>
            </a:fld>
            <a:endParaRPr lang="en-US" dirty="0"/>
          </a:p>
        </p:txBody>
      </p:sp>
      <p:sp>
        <p:nvSpPr>
          <p:cNvPr id="9" name="Picture Placeholder 8"/>
          <p:cNvSpPr>
            <a:spLocks noGrp="1"/>
          </p:cNvSpPr>
          <p:nvPr>
            <p:ph type="pic" sz="quarter" idx="12"/>
          </p:nvPr>
        </p:nvSpPr>
        <p:spPr>
          <a:xfrm>
            <a:off x="550260" y="1595191"/>
            <a:ext cx="11032141" cy="4279392"/>
          </a:xfrm>
          <a:solidFill>
            <a:schemeClr val="bg1">
              <a:lumMod val="95000"/>
            </a:schemeClr>
          </a:solidFill>
        </p:spPr>
        <p:txBody>
          <a:bodyPr anchor="ctr"/>
          <a:lstStyle>
            <a:lvl1pPr algn="ctr">
              <a:defRPr sz="2667" b="0">
                <a:solidFill>
                  <a:schemeClr val="bg1"/>
                </a:solidFill>
              </a:defRPr>
            </a:lvl1pPr>
          </a:lstStyle>
          <a:p>
            <a:endParaRPr lang="en-US"/>
          </a:p>
        </p:txBody>
      </p:sp>
      <p:sp>
        <p:nvSpPr>
          <p:cNvPr id="6" name="Content Placeholder 6"/>
          <p:cNvSpPr>
            <a:spLocks noGrp="1"/>
          </p:cNvSpPr>
          <p:nvPr>
            <p:ph sz="quarter" idx="13" hasCustomPrompt="1"/>
          </p:nvPr>
        </p:nvSpPr>
        <p:spPr>
          <a:xfrm>
            <a:off x="572117" y="1101287"/>
            <a:ext cx="4434416" cy="279400"/>
          </a:xfrm>
        </p:spPr>
        <p:txBody>
          <a:bodyPr lIns="91440"/>
          <a:lstStyle>
            <a:lvl1pPr>
              <a:defRPr sz="1067" b="0">
                <a:solidFill>
                  <a:srgbClr val="959595"/>
                </a:solidFill>
              </a:defRPr>
            </a:lvl1pPr>
          </a:lstStyle>
          <a:p>
            <a:pPr lvl="0"/>
            <a:r>
              <a:rPr lang="en-US" dirty="0"/>
              <a:t>CLICK TO EDIT MASTER TEXT STYLES</a:t>
            </a:r>
          </a:p>
        </p:txBody>
      </p:sp>
    </p:spTree>
    <p:extLst>
      <p:ext uri="{BB962C8B-B14F-4D97-AF65-F5344CB8AC3E}">
        <p14:creationId xmlns:p14="http://schemas.microsoft.com/office/powerpoint/2010/main" val="2148989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Cream">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0977" y="2897524"/>
            <a:ext cx="10972800" cy="707195"/>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1F0B4200-D4D4-AF41-99E2-E2E1377F2E15}" type="slidenum">
              <a:rPr lang="en-US" smtClean="0"/>
              <a:pPr/>
              <a:t>‹#›</a:t>
            </a:fld>
            <a:endParaRPr lang="en-US" dirty="0"/>
          </a:p>
        </p:txBody>
      </p:sp>
      <p:cxnSp>
        <p:nvCxnSpPr>
          <p:cNvPr id="4" name="Straight Connector 3"/>
          <p:cNvCxnSpPr/>
          <p:nvPr userDrawn="1"/>
        </p:nvCxnSpPr>
        <p:spPr>
          <a:xfrm>
            <a:off x="558800" y="3613039"/>
            <a:ext cx="3098800" cy="0"/>
          </a:xfrm>
          <a:prstGeom prst="line">
            <a:avLst/>
          </a:prstGeom>
          <a:ln w="38100">
            <a:solidFill>
              <a:srgbClr val="38B2F9"/>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3609685" y="3613039"/>
            <a:ext cx="7972716" cy="0"/>
          </a:xfrm>
          <a:prstGeom prst="line">
            <a:avLst/>
          </a:prstGeom>
          <a:ln w="9525">
            <a:solidFill>
              <a:srgbClr val="38B2F9"/>
            </a:solidFill>
          </a:ln>
        </p:spPr>
        <p:style>
          <a:lnRef idx="1">
            <a:schemeClr val="accent1"/>
          </a:lnRef>
          <a:fillRef idx="0">
            <a:schemeClr val="accent1"/>
          </a:fillRef>
          <a:effectRef idx="0">
            <a:schemeClr val="accent1"/>
          </a:effectRef>
          <a:fontRef idx="minor">
            <a:schemeClr val="tx1"/>
          </a:fontRef>
        </p:style>
      </p:cxnSp>
      <p:sp>
        <p:nvSpPr>
          <p:cNvPr id="6" name="Rectangle 5"/>
          <p:cNvSpPr/>
          <p:nvPr userDrawn="1"/>
        </p:nvSpPr>
        <p:spPr>
          <a:xfrm>
            <a:off x="328863" y="633663"/>
            <a:ext cx="11478127" cy="72189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Content Placeholder 7"/>
          <p:cNvSpPr>
            <a:spLocks noGrp="1"/>
          </p:cNvSpPr>
          <p:nvPr>
            <p:ph sz="quarter" idx="11"/>
          </p:nvPr>
        </p:nvSpPr>
        <p:spPr>
          <a:xfrm>
            <a:off x="571501" y="4251016"/>
            <a:ext cx="11030252" cy="211591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p:cNvSpPr>
            <a:spLocks noGrp="1"/>
          </p:cNvSpPr>
          <p:nvPr>
            <p:ph type="pic" sz="quarter" idx="12"/>
          </p:nvPr>
        </p:nvSpPr>
        <p:spPr>
          <a:xfrm>
            <a:off x="0" y="416985"/>
            <a:ext cx="12192000" cy="2262716"/>
          </a:xfrm>
          <a:solidFill>
            <a:schemeClr val="bg1">
              <a:lumMod val="95000"/>
            </a:schemeClr>
          </a:solidFill>
          <a:ln>
            <a:noFill/>
          </a:ln>
        </p:spPr>
        <p:txBody>
          <a:bodyPr anchor="ctr"/>
          <a:lstStyle>
            <a:lvl1pPr algn="ctr">
              <a:defRPr sz="2667" b="0">
                <a:solidFill>
                  <a:schemeClr val="bg1"/>
                </a:solidFill>
              </a:defRPr>
            </a:lvl1pPr>
          </a:lstStyle>
          <a:p>
            <a:endParaRPr lang="en-US"/>
          </a:p>
        </p:txBody>
      </p:sp>
      <p:sp>
        <p:nvSpPr>
          <p:cNvPr id="11" name="Content Placeholder 6"/>
          <p:cNvSpPr>
            <a:spLocks noGrp="1"/>
          </p:cNvSpPr>
          <p:nvPr>
            <p:ph sz="quarter" idx="13" hasCustomPrompt="1"/>
          </p:nvPr>
        </p:nvSpPr>
        <p:spPr>
          <a:xfrm>
            <a:off x="572117" y="3744684"/>
            <a:ext cx="4434416" cy="279400"/>
          </a:xfrm>
        </p:spPr>
        <p:txBody>
          <a:bodyPr lIns="91440"/>
          <a:lstStyle>
            <a:lvl1pPr>
              <a:defRPr sz="1067" b="0">
                <a:solidFill>
                  <a:srgbClr val="959595"/>
                </a:solidFill>
              </a:defRPr>
            </a:lvl1pPr>
          </a:lstStyle>
          <a:p>
            <a:pPr lvl="0"/>
            <a:r>
              <a:rPr lang="en-US" dirty="0"/>
              <a:t>CLICK TO EDIT MASTER TEXT STYLES</a:t>
            </a:r>
          </a:p>
        </p:txBody>
      </p:sp>
    </p:spTree>
    <p:extLst>
      <p:ext uri="{BB962C8B-B14F-4D97-AF65-F5344CB8AC3E}">
        <p14:creationId xmlns:p14="http://schemas.microsoft.com/office/powerpoint/2010/main" val="991408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Cream">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1F0B4200-D4D4-AF41-99E2-E2E1377F2E15}" type="slidenum">
              <a:rPr lang="en-US" smtClean="0"/>
              <a:pPr/>
              <a:t>‹#›</a:t>
            </a:fld>
            <a:endParaRPr lang="en-US" dirty="0"/>
          </a:p>
        </p:txBody>
      </p:sp>
      <p:sp>
        <p:nvSpPr>
          <p:cNvPr id="3" name="Title 1"/>
          <p:cNvSpPr>
            <a:spLocks noGrp="1"/>
          </p:cNvSpPr>
          <p:nvPr>
            <p:ph type="ctrTitle" hasCustomPrompt="1"/>
          </p:nvPr>
        </p:nvSpPr>
        <p:spPr>
          <a:xfrm>
            <a:off x="557022" y="261104"/>
            <a:ext cx="11017028" cy="707136"/>
          </a:xfrm>
        </p:spPr>
        <p:txBody>
          <a:bodyPr/>
          <a:lstStyle/>
          <a:p>
            <a:r>
              <a:rPr lang="en-US" dirty="0"/>
              <a:t>CLICK TO EDIT MASTER TITLE STYLE</a:t>
            </a:r>
          </a:p>
        </p:txBody>
      </p:sp>
      <p:sp>
        <p:nvSpPr>
          <p:cNvPr id="5" name="Text Placeholder 8"/>
          <p:cNvSpPr txBox="1">
            <a:spLocks/>
          </p:cNvSpPr>
          <p:nvPr userDrawn="1"/>
        </p:nvSpPr>
        <p:spPr>
          <a:xfrm>
            <a:off x="3802986" y="6220583"/>
            <a:ext cx="2833511" cy="328789"/>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a:buNone/>
            </a:pPr>
            <a:r>
              <a:rPr lang="en-US" sz="1067" dirty="0" err="1">
                <a:solidFill>
                  <a:schemeClr val="bg1">
                    <a:lumMod val="75000"/>
                  </a:schemeClr>
                </a:solidFill>
              </a:rPr>
              <a:t>instituteforsupplymanagement.org</a:t>
            </a:r>
            <a:endParaRPr lang="en-US" sz="1067" dirty="0">
              <a:solidFill>
                <a:schemeClr val="bg1">
                  <a:lumMod val="75000"/>
                </a:schemeClr>
              </a:solidFill>
            </a:endParaRPr>
          </a:p>
        </p:txBody>
      </p:sp>
      <p:sp>
        <p:nvSpPr>
          <p:cNvPr id="6" name="Slide Number Placeholder 14"/>
          <p:cNvSpPr txBox="1">
            <a:spLocks/>
          </p:cNvSpPr>
          <p:nvPr userDrawn="1"/>
        </p:nvSpPr>
        <p:spPr>
          <a:xfrm>
            <a:off x="6631233" y="6250820"/>
            <a:ext cx="297543" cy="192616"/>
          </a:xfrm>
          <a:prstGeom prst="rect">
            <a:avLst/>
          </a:prstGeom>
        </p:spPr>
        <p:txBody>
          <a:bodyPr vert="horz" lIns="0" tIns="0" rIns="0" bIns="0" rtlCol="0" anchor="ctr"/>
          <a:lstStyle>
            <a:defPPr>
              <a:defRPr lang="en-US"/>
            </a:defPPr>
            <a:lvl1pPr marL="0" algn="r" defTabSz="457200" rtl="0" eaLnBrk="1" latinLnBrk="0" hangingPunct="1">
              <a:defRPr sz="800" kern="1200">
                <a:solidFill>
                  <a:schemeClr val="bg1">
                    <a:lumMod val="6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F0B4200-D4D4-AF41-99E2-E2E1377F2E15}" type="slidenum">
              <a:rPr lang="en-US" sz="1067" smtClean="0"/>
              <a:pPr/>
              <a:t>‹#›</a:t>
            </a:fld>
            <a:endParaRPr lang="en-US" sz="1067" dirty="0"/>
          </a:p>
        </p:txBody>
      </p:sp>
      <p:cxnSp>
        <p:nvCxnSpPr>
          <p:cNvPr id="7" name="Straight Connector 6"/>
          <p:cNvCxnSpPr/>
          <p:nvPr userDrawn="1"/>
        </p:nvCxnSpPr>
        <p:spPr>
          <a:xfrm flipV="1">
            <a:off x="6635467" y="6218769"/>
            <a:ext cx="0" cy="25399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6"/>
          <p:cNvSpPr>
            <a:spLocks noGrp="1"/>
          </p:cNvSpPr>
          <p:nvPr>
            <p:ph sz="quarter" idx="13" hasCustomPrompt="1"/>
          </p:nvPr>
        </p:nvSpPr>
        <p:spPr>
          <a:xfrm>
            <a:off x="572117" y="1101287"/>
            <a:ext cx="4434416" cy="279400"/>
          </a:xfrm>
        </p:spPr>
        <p:txBody>
          <a:bodyPr lIns="91440"/>
          <a:lstStyle>
            <a:lvl1pPr>
              <a:defRPr sz="1067" b="0">
                <a:solidFill>
                  <a:srgbClr val="959595"/>
                </a:solidFill>
              </a:defRPr>
            </a:lvl1pPr>
          </a:lstStyle>
          <a:p>
            <a:pPr lvl="0"/>
            <a:r>
              <a:rPr lang="en-US" dirty="0"/>
              <a:t>CLICK TO EDIT MASTER TEXT STYLES</a:t>
            </a:r>
          </a:p>
        </p:txBody>
      </p:sp>
      <p:sp>
        <p:nvSpPr>
          <p:cNvPr id="12" name="Picture Placeholder 8"/>
          <p:cNvSpPr>
            <a:spLocks noGrp="1"/>
          </p:cNvSpPr>
          <p:nvPr>
            <p:ph type="pic" sz="quarter" idx="15"/>
          </p:nvPr>
        </p:nvSpPr>
        <p:spPr>
          <a:xfrm>
            <a:off x="3833825" y="1713874"/>
            <a:ext cx="2211824" cy="1468993"/>
          </a:xfrm>
          <a:solidFill>
            <a:schemeClr val="bg1">
              <a:lumMod val="95000"/>
            </a:schemeClr>
          </a:solidFill>
        </p:spPr>
        <p:txBody>
          <a:bodyPr anchor="ctr"/>
          <a:lstStyle>
            <a:lvl1pPr algn="ctr">
              <a:defRPr sz="2667" b="0">
                <a:solidFill>
                  <a:schemeClr val="bg1"/>
                </a:solidFill>
              </a:defRPr>
            </a:lvl1pPr>
          </a:lstStyle>
          <a:p>
            <a:endParaRPr lang="en-US"/>
          </a:p>
        </p:txBody>
      </p:sp>
      <p:sp>
        <p:nvSpPr>
          <p:cNvPr id="16" name="Content Placeholder 7"/>
          <p:cNvSpPr>
            <a:spLocks noGrp="1"/>
          </p:cNvSpPr>
          <p:nvPr>
            <p:ph sz="quarter" idx="19" hasCustomPrompt="1"/>
          </p:nvPr>
        </p:nvSpPr>
        <p:spPr>
          <a:xfrm>
            <a:off x="4001061" y="3441813"/>
            <a:ext cx="1877352" cy="625784"/>
          </a:xfrm>
        </p:spPr>
        <p:txBody>
          <a:bodyPr/>
          <a:lstStyle>
            <a:lvl1pPr algn="ctr">
              <a:defRPr sz="2000" b="0" i="0">
                <a:solidFill>
                  <a:schemeClr val="tx1"/>
                </a:solidFill>
                <a:latin typeface="Tw Cen MT Condensed" charset="0"/>
                <a:ea typeface="Tw Cen MT Condensed" charset="0"/>
                <a:cs typeface="Tw Cen MT Condensed" charset="0"/>
              </a:defRPr>
            </a:lvl1pPr>
            <a:lvl2pPr>
              <a:defRPr>
                <a:solidFill>
                  <a:srgbClr val="5A5A5A"/>
                </a:solidFill>
              </a:defRPr>
            </a:lvl2pPr>
            <a:lvl3pPr>
              <a:defRPr>
                <a:solidFill>
                  <a:srgbClr val="5A5A5A"/>
                </a:solidFill>
              </a:defRPr>
            </a:lvl3pPr>
            <a:lvl4pPr>
              <a:defRPr>
                <a:solidFill>
                  <a:srgbClr val="5A5A5A"/>
                </a:solidFill>
              </a:defRPr>
            </a:lvl4pPr>
            <a:lvl5pPr>
              <a:defRPr>
                <a:solidFill>
                  <a:srgbClr val="5A5A5A"/>
                </a:solidFill>
              </a:defRPr>
            </a:lvl5pPr>
          </a:lstStyle>
          <a:p>
            <a:pPr lvl="0"/>
            <a:r>
              <a:rPr lang="en-US" dirty="0"/>
              <a:t>CLICK TO EDIT MASTER </a:t>
            </a:r>
            <a:r>
              <a:rPr lang="en-US"/>
              <a:t>TEXT STYLES</a:t>
            </a:r>
            <a:endParaRPr lang="en-US" dirty="0"/>
          </a:p>
        </p:txBody>
      </p:sp>
      <p:sp>
        <p:nvSpPr>
          <p:cNvPr id="17" name="Content Placeholder 7"/>
          <p:cNvSpPr>
            <a:spLocks noGrp="1"/>
          </p:cNvSpPr>
          <p:nvPr>
            <p:ph sz="quarter" idx="20" hasCustomPrompt="1"/>
          </p:nvPr>
        </p:nvSpPr>
        <p:spPr>
          <a:xfrm>
            <a:off x="4001061" y="4132334"/>
            <a:ext cx="1877352" cy="1693933"/>
          </a:xfrm>
        </p:spPr>
        <p:txBody>
          <a:bodyPr/>
          <a:lstStyle>
            <a:lvl1pPr>
              <a:defRPr sz="2000" b="0" i="0">
                <a:solidFill>
                  <a:schemeClr val="tx1"/>
                </a:solidFill>
                <a:latin typeface="Tw Cen MT Condensed" charset="0"/>
                <a:ea typeface="Tw Cen MT Condensed" charset="0"/>
                <a:cs typeface="Tw Cen MT Condensed" charset="0"/>
              </a:defRPr>
            </a:lvl1pPr>
            <a:lvl2pPr marL="0" indent="0" algn="ctr">
              <a:buNone/>
              <a:defRPr>
                <a:solidFill>
                  <a:srgbClr val="5A5A5A"/>
                </a:solidFill>
              </a:defRPr>
            </a:lvl2pPr>
            <a:lvl3pPr marL="0" indent="0" algn="ctr">
              <a:buNone/>
              <a:defRPr>
                <a:solidFill>
                  <a:srgbClr val="5A5A5A"/>
                </a:solidFill>
              </a:defRPr>
            </a:lvl3pPr>
            <a:lvl4pPr marL="0" indent="0" algn="ctr">
              <a:buNone/>
              <a:defRPr>
                <a:solidFill>
                  <a:srgbClr val="5A5A5A"/>
                </a:solidFill>
              </a:defRPr>
            </a:lvl4pPr>
            <a:lvl5pPr marL="0" indent="0" algn="ctr">
              <a:buNone/>
              <a:defRPr>
                <a:solidFill>
                  <a:srgbClr val="5A5A5A"/>
                </a:solidFill>
              </a:defRPr>
            </a:lvl5pPr>
          </a:lstStyle>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8"/>
          <p:cNvSpPr>
            <a:spLocks noGrp="1"/>
          </p:cNvSpPr>
          <p:nvPr>
            <p:ph type="pic" sz="quarter" idx="21"/>
          </p:nvPr>
        </p:nvSpPr>
        <p:spPr>
          <a:xfrm>
            <a:off x="6315383" y="1713874"/>
            <a:ext cx="2211824" cy="1468993"/>
          </a:xfrm>
          <a:solidFill>
            <a:schemeClr val="bg1">
              <a:lumMod val="95000"/>
            </a:schemeClr>
          </a:solidFill>
        </p:spPr>
        <p:txBody>
          <a:bodyPr anchor="ctr"/>
          <a:lstStyle>
            <a:lvl1pPr algn="ctr">
              <a:defRPr sz="2667" b="0">
                <a:solidFill>
                  <a:schemeClr val="bg1"/>
                </a:solidFill>
              </a:defRPr>
            </a:lvl1pPr>
          </a:lstStyle>
          <a:p>
            <a:endParaRPr lang="en-US"/>
          </a:p>
        </p:txBody>
      </p:sp>
      <p:sp>
        <p:nvSpPr>
          <p:cNvPr id="19" name="Content Placeholder 7"/>
          <p:cNvSpPr>
            <a:spLocks noGrp="1"/>
          </p:cNvSpPr>
          <p:nvPr>
            <p:ph sz="quarter" idx="22" hasCustomPrompt="1"/>
          </p:nvPr>
        </p:nvSpPr>
        <p:spPr>
          <a:xfrm>
            <a:off x="6482619" y="3441813"/>
            <a:ext cx="1877352" cy="625784"/>
          </a:xfrm>
        </p:spPr>
        <p:txBody>
          <a:bodyPr/>
          <a:lstStyle>
            <a:lvl1pPr algn="ctr">
              <a:defRPr sz="2000" b="0" i="0">
                <a:solidFill>
                  <a:schemeClr val="tx1"/>
                </a:solidFill>
                <a:latin typeface="Tw Cen MT Condensed" charset="0"/>
                <a:ea typeface="Tw Cen MT Condensed" charset="0"/>
                <a:cs typeface="Tw Cen MT Condensed" charset="0"/>
              </a:defRPr>
            </a:lvl1pPr>
            <a:lvl2pPr>
              <a:defRPr>
                <a:solidFill>
                  <a:srgbClr val="5A5A5A"/>
                </a:solidFill>
              </a:defRPr>
            </a:lvl2pPr>
            <a:lvl3pPr>
              <a:defRPr>
                <a:solidFill>
                  <a:srgbClr val="5A5A5A"/>
                </a:solidFill>
              </a:defRPr>
            </a:lvl3pPr>
            <a:lvl4pPr>
              <a:defRPr>
                <a:solidFill>
                  <a:srgbClr val="5A5A5A"/>
                </a:solidFill>
              </a:defRPr>
            </a:lvl4pPr>
            <a:lvl5pPr>
              <a:defRPr>
                <a:solidFill>
                  <a:srgbClr val="5A5A5A"/>
                </a:solidFill>
              </a:defRPr>
            </a:lvl5pPr>
          </a:lstStyle>
          <a:p>
            <a:pPr lvl="0"/>
            <a:r>
              <a:rPr lang="en-US" dirty="0"/>
              <a:t>CLICK TO EDIT MASTER </a:t>
            </a:r>
            <a:r>
              <a:rPr lang="en-US"/>
              <a:t>TEXT STYLES</a:t>
            </a:r>
            <a:endParaRPr lang="en-US" dirty="0"/>
          </a:p>
        </p:txBody>
      </p:sp>
      <p:sp>
        <p:nvSpPr>
          <p:cNvPr id="20" name="Content Placeholder 7"/>
          <p:cNvSpPr>
            <a:spLocks noGrp="1"/>
          </p:cNvSpPr>
          <p:nvPr>
            <p:ph sz="quarter" idx="23" hasCustomPrompt="1"/>
          </p:nvPr>
        </p:nvSpPr>
        <p:spPr>
          <a:xfrm>
            <a:off x="6482619" y="4132334"/>
            <a:ext cx="1877352" cy="1693933"/>
          </a:xfrm>
        </p:spPr>
        <p:txBody>
          <a:bodyPr/>
          <a:lstStyle>
            <a:lvl1pPr>
              <a:defRPr sz="2000" b="0" i="0">
                <a:solidFill>
                  <a:schemeClr val="tx1"/>
                </a:solidFill>
                <a:latin typeface="Tw Cen MT Condensed" charset="0"/>
                <a:ea typeface="Tw Cen MT Condensed" charset="0"/>
                <a:cs typeface="Tw Cen MT Condensed" charset="0"/>
              </a:defRPr>
            </a:lvl1pPr>
            <a:lvl2pPr marL="0" indent="0" algn="ctr">
              <a:buNone/>
              <a:defRPr>
                <a:solidFill>
                  <a:srgbClr val="5A5A5A"/>
                </a:solidFill>
              </a:defRPr>
            </a:lvl2pPr>
            <a:lvl3pPr marL="0" indent="0" algn="ctr">
              <a:buNone/>
              <a:defRPr>
                <a:solidFill>
                  <a:srgbClr val="5A5A5A"/>
                </a:solidFill>
              </a:defRPr>
            </a:lvl3pPr>
            <a:lvl4pPr marL="0" indent="0" algn="ctr">
              <a:buNone/>
              <a:defRPr>
                <a:solidFill>
                  <a:srgbClr val="5A5A5A"/>
                </a:solidFill>
              </a:defRPr>
            </a:lvl4pPr>
            <a:lvl5pPr marL="0" indent="0" algn="ctr">
              <a:buNone/>
              <a:defRPr>
                <a:solidFill>
                  <a:srgbClr val="5A5A5A"/>
                </a:solidFill>
              </a:defRPr>
            </a:lvl5pPr>
          </a:lstStyle>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8"/>
          <p:cNvSpPr>
            <a:spLocks noGrp="1"/>
          </p:cNvSpPr>
          <p:nvPr>
            <p:ph type="pic" sz="quarter" idx="24"/>
          </p:nvPr>
        </p:nvSpPr>
        <p:spPr>
          <a:xfrm>
            <a:off x="8796940" y="1713874"/>
            <a:ext cx="2211824" cy="1468993"/>
          </a:xfrm>
          <a:solidFill>
            <a:schemeClr val="bg1">
              <a:lumMod val="95000"/>
            </a:schemeClr>
          </a:solidFill>
        </p:spPr>
        <p:txBody>
          <a:bodyPr anchor="ctr"/>
          <a:lstStyle>
            <a:lvl1pPr algn="ctr">
              <a:defRPr sz="2667" b="0">
                <a:solidFill>
                  <a:schemeClr val="bg1"/>
                </a:solidFill>
              </a:defRPr>
            </a:lvl1pPr>
          </a:lstStyle>
          <a:p>
            <a:endParaRPr lang="en-US"/>
          </a:p>
        </p:txBody>
      </p:sp>
      <p:sp>
        <p:nvSpPr>
          <p:cNvPr id="22" name="Content Placeholder 7"/>
          <p:cNvSpPr>
            <a:spLocks noGrp="1"/>
          </p:cNvSpPr>
          <p:nvPr>
            <p:ph sz="quarter" idx="25" hasCustomPrompt="1"/>
          </p:nvPr>
        </p:nvSpPr>
        <p:spPr>
          <a:xfrm>
            <a:off x="8964176" y="3441813"/>
            <a:ext cx="1877352" cy="625784"/>
          </a:xfrm>
        </p:spPr>
        <p:txBody>
          <a:bodyPr/>
          <a:lstStyle>
            <a:lvl1pPr algn="ctr">
              <a:defRPr sz="2000" b="0" i="0">
                <a:solidFill>
                  <a:schemeClr val="tx1"/>
                </a:solidFill>
                <a:latin typeface="Tw Cen MT Condensed" charset="0"/>
                <a:ea typeface="Tw Cen MT Condensed" charset="0"/>
                <a:cs typeface="Tw Cen MT Condensed" charset="0"/>
              </a:defRPr>
            </a:lvl1pPr>
            <a:lvl2pPr>
              <a:defRPr>
                <a:solidFill>
                  <a:srgbClr val="5A5A5A"/>
                </a:solidFill>
              </a:defRPr>
            </a:lvl2pPr>
            <a:lvl3pPr>
              <a:defRPr>
                <a:solidFill>
                  <a:srgbClr val="5A5A5A"/>
                </a:solidFill>
              </a:defRPr>
            </a:lvl3pPr>
            <a:lvl4pPr>
              <a:defRPr>
                <a:solidFill>
                  <a:srgbClr val="5A5A5A"/>
                </a:solidFill>
              </a:defRPr>
            </a:lvl4pPr>
            <a:lvl5pPr>
              <a:defRPr>
                <a:solidFill>
                  <a:srgbClr val="5A5A5A"/>
                </a:solidFill>
              </a:defRPr>
            </a:lvl5pPr>
          </a:lstStyle>
          <a:p>
            <a:pPr lvl="0"/>
            <a:r>
              <a:rPr lang="en-US" dirty="0"/>
              <a:t>CLICK TO EDIT MASTER </a:t>
            </a:r>
            <a:r>
              <a:rPr lang="en-US"/>
              <a:t>TEXT STYLES</a:t>
            </a:r>
            <a:endParaRPr lang="en-US" dirty="0"/>
          </a:p>
        </p:txBody>
      </p:sp>
      <p:sp>
        <p:nvSpPr>
          <p:cNvPr id="23" name="Content Placeholder 7"/>
          <p:cNvSpPr>
            <a:spLocks noGrp="1"/>
          </p:cNvSpPr>
          <p:nvPr>
            <p:ph sz="quarter" idx="26" hasCustomPrompt="1"/>
          </p:nvPr>
        </p:nvSpPr>
        <p:spPr>
          <a:xfrm>
            <a:off x="8964176" y="4132334"/>
            <a:ext cx="1877352" cy="1693933"/>
          </a:xfrm>
        </p:spPr>
        <p:txBody>
          <a:bodyPr/>
          <a:lstStyle>
            <a:lvl1pPr>
              <a:defRPr sz="2000" b="0" i="0">
                <a:solidFill>
                  <a:schemeClr val="tx1"/>
                </a:solidFill>
                <a:latin typeface="Tw Cen MT Condensed" charset="0"/>
                <a:ea typeface="Tw Cen MT Condensed" charset="0"/>
                <a:cs typeface="Tw Cen MT Condensed" charset="0"/>
              </a:defRPr>
            </a:lvl1pPr>
            <a:lvl2pPr marL="0" indent="0" algn="ctr">
              <a:buNone/>
              <a:defRPr>
                <a:solidFill>
                  <a:srgbClr val="5A5A5A"/>
                </a:solidFill>
              </a:defRPr>
            </a:lvl2pPr>
            <a:lvl3pPr marL="0" indent="0" algn="ctr">
              <a:buNone/>
              <a:defRPr>
                <a:solidFill>
                  <a:srgbClr val="5A5A5A"/>
                </a:solidFill>
              </a:defRPr>
            </a:lvl3pPr>
            <a:lvl4pPr marL="0" indent="0" algn="ctr">
              <a:buNone/>
              <a:defRPr>
                <a:solidFill>
                  <a:srgbClr val="5A5A5A"/>
                </a:solidFill>
              </a:defRPr>
            </a:lvl4pPr>
            <a:lvl5pPr marL="0" indent="0" algn="ctr">
              <a:buNone/>
              <a:defRPr>
                <a:solidFill>
                  <a:srgbClr val="5A5A5A"/>
                </a:solidFill>
              </a:defRPr>
            </a:lvl5pPr>
          </a:lstStyle>
          <a:p>
            <a:pPr lvl="1"/>
            <a:r>
              <a:rPr lang="en-US" dirty="0"/>
              <a:t>Second level</a:t>
            </a:r>
          </a:p>
          <a:p>
            <a:pPr lvl="2"/>
            <a:r>
              <a:rPr lang="en-US" dirty="0"/>
              <a:t>Third level</a:t>
            </a:r>
          </a:p>
          <a:p>
            <a:pPr lvl="3"/>
            <a:r>
              <a:rPr lang="en-US" dirty="0"/>
              <a:t>Fourth level</a:t>
            </a:r>
          </a:p>
          <a:p>
            <a:pPr lvl="4"/>
            <a:r>
              <a:rPr lang="en-US" dirty="0"/>
              <a:t>Fifth level</a:t>
            </a:r>
          </a:p>
        </p:txBody>
      </p:sp>
      <p:sp>
        <p:nvSpPr>
          <p:cNvPr id="24" name="Picture Placeholder 8"/>
          <p:cNvSpPr>
            <a:spLocks noGrp="1"/>
          </p:cNvSpPr>
          <p:nvPr>
            <p:ph type="pic" sz="quarter" idx="27"/>
          </p:nvPr>
        </p:nvSpPr>
        <p:spPr>
          <a:xfrm>
            <a:off x="1363056" y="1713874"/>
            <a:ext cx="2211824" cy="1468993"/>
          </a:xfrm>
          <a:solidFill>
            <a:schemeClr val="bg1">
              <a:lumMod val="95000"/>
            </a:schemeClr>
          </a:solidFill>
        </p:spPr>
        <p:txBody>
          <a:bodyPr anchor="ctr"/>
          <a:lstStyle>
            <a:lvl1pPr algn="ctr">
              <a:defRPr sz="2667" b="0">
                <a:solidFill>
                  <a:schemeClr val="bg1"/>
                </a:solidFill>
              </a:defRPr>
            </a:lvl1pPr>
          </a:lstStyle>
          <a:p>
            <a:endParaRPr lang="en-US"/>
          </a:p>
        </p:txBody>
      </p:sp>
      <p:sp>
        <p:nvSpPr>
          <p:cNvPr id="25" name="Content Placeholder 7"/>
          <p:cNvSpPr>
            <a:spLocks noGrp="1"/>
          </p:cNvSpPr>
          <p:nvPr>
            <p:ph sz="quarter" idx="28" hasCustomPrompt="1"/>
          </p:nvPr>
        </p:nvSpPr>
        <p:spPr>
          <a:xfrm>
            <a:off x="1530292" y="3441813"/>
            <a:ext cx="1877352" cy="625784"/>
          </a:xfrm>
        </p:spPr>
        <p:txBody>
          <a:bodyPr/>
          <a:lstStyle>
            <a:lvl1pPr algn="ctr">
              <a:defRPr sz="2000" b="0" i="0">
                <a:solidFill>
                  <a:schemeClr val="tx1"/>
                </a:solidFill>
                <a:latin typeface="Tw Cen MT Condensed" charset="0"/>
                <a:ea typeface="Tw Cen MT Condensed" charset="0"/>
                <a:cs typeface="Tw Cen MT Condensed" charset="0"/>
              </a:defRPr>
            </a:lvl1pPr>
            <a:lvl2pPr>
              <a:defRPr>
                <a:solidFill>
                  <a:srgbClr val="5A5A5A"/>
                </a:solidFill>
              </a:defRPr>
            </a:lvl2pPr>
            <a:lvl3pPr>
              <a:defRPr>
                <a:solidFill>
                  <a:srgbClr val="5A5A5A"/>
                </a:solidFill>
              </a:defRPr>
            </a:lvl3pPr>
            <a:lvl4pPr>
              <a:defRPr>
                <a:solidFill>
                  <a:srgbClr val="5A5A5A"/>
                </a:solidFill>
              </a:defRPr>
            </a:lvl4pPr>
            <a:lvl5pPr>
              <a:defRPr>
                <a:solidFill>
                  <a:srgbClr val="5A5A5A"/>
                </a:solidFill>
              </a:defRPr>
            </a:lvl5pPr>
          </a:lstStyle>
          <a:p>
            <a:pPr lvl="0"/>
            <a:r>
              <a:rPr lang="en-US" dirty="0"/>
              <a:t>CLICK TO EDIT MASTER </a:t>
            </a:r>
            <a:r>
              <a:rPr lang="en-US"/>
              <a:t>TEXT STYLES</a:t>
            </a:r>
            <a:endParaRPr lang="en-US" dirty="0"/>
          </a:p>
        </p:txBody>
      </p:sp>
      <p:sp>
        <p:nvSpPr>
          <p:cNvPr id="26" name="Content Placeholder 7"/>
          <p:cNvSpPr>
            <a:spLocks noGrp="1"/>
          </p:cNvSpPr>
          <p:nvPr>
            <p:ph sz="quarter" idx="29" hasCustomPrompt="1"/>
          </p:nvPr>
        </p:nvSpPr>
        <p:spPr>
          <a:xfrm>
            <a:off x="1530292" y="4132334"/>
            <a:ext cx="1877352" cy="1693933"/>
          </a:xfrm>
        </p:spPr>
        <p:txBody>
          <a:bodyPr/>
          <a:lstStyle>
            <a:lvl1pPr>
              <a:defRPr sz="2000" b="0" i="0">
                <a:solidFill>
                  <a:schemeClr val="tx1"/>
                </a:solidFill>
                <a:latin typeface="Tw Cen MT Condensed" charset="0"/>
                <a:ea typeface="Tw Cen MT Condensed" charset="0"/>
                <a:cs typeface="Tw Cen MT Condensed" charset="0"/>
              </a:defRPr>
            </a:lvl1pPr>
            <a:lvl2pPr marL="0" indent="0" algn="ctr">
              <a:buNone/>
              <a:defRPr>
                <a:solidFill>
                  <a:srgbClr val="5A5A5A"/>
                </a:solidFill>
              </a:defRPr>
            </a:lvl2pPr>
            <a:lvl3pPr marL="0" indent="0" algn="ctr">
              <a:buNone/>
              <a:defRPr>
                <a:solidFill>
                  <a:srgbClr val="5A5A5A"/>
                </a:solidFill>
              </a:defRPr>
            </a:lvl3pPr>
            <a:lvl4pPr marL="0" indent="0" algn="ctr">
              <a:buNone/>
              <a:defRPr>
                <a:solidFill>
                  <a:srgbClr val="5A5A5A"/>
                </a:solidFill>
              </a:defRPr>
            </a:lvl4pPr>
            <a:lvl5pPr marL="0" indent="0" algn="ctr">
              <a:buNone/>
              <a:defRPr>
                <a:solidFill>
                  <a:srgbClr val="5A5A5A"/>
                </a:solidFill>
              </a:defRPr>
            </a:lvl5pPr>
          </a:lstStyle>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0348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9" name="Rectangle 8"/>
          <p:cNvSpPr/>
          <p:nvPr userDrawn="1"/>
        </p:nvSpPr>
        <p:spPr>
          <a:xfrm>
            <a:off x="328863" y="633664"/>
            <a:ext cx="11478127" cy="599101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85687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latin typeface="Source Sans Pro" panose="020B0503030403020204" pitchFamily="34" charset="0"/>
              </a:defRPr>
            </a:lvl1pPr>
          </a:lstStyle>
          <a:p>
            <a:endParaRPr lang="en-US"/>
          </a:p>
        </p:txBody>
      </p:sp>
      <p:sp>
        <p:nvSpPr>
          <p:cNvPr id="5" name="Footer Placeholder 4"/>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ource Sans Pro" panose="020B0503030403020204" pitchFamily="34" charset="0"/>
              </a:defRPr>
            </a:lvl1pPr>
          </a:lstStyle>
          <a:p>
            <a:endParaRPr lang="en-US"/>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latin typeface="Source Sans Pro" panose="020B0503030403020204" pitchFamily="34" charset="0"/>
              </a:defRPr>
            </a:lvl1pPr>
          </a:lstStyle>
          <a:p>
            <a:fld id="{FCEE2C88-6C8F-484D-AF69-578F576B1F44}" type="slidenum">
              <a:rPr lang="en-US" smtClean="0"/>
              <a:pPr/>
              <a:t>‹#›</a:t>
            </a:fld>
            <a:endParaRPr lang="en-US"/>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5" r:id="rId3"/>
    <p:sldLayoutId id="2147483680" r:id="rId4"/>
    <p:sldLayoutId id="2147483693" r:id="rId5"/>
    <p:sldLayoutId id="2147483696" r:id="rId6"/>
    <p:sldLayoutId id="2147483706" r:id="rId7"/>
  </p:sldLayoutIdLst>
  <p:hf hdr="0" ftr="0" dt="0"/>
  <p:txStyles>
    <p:titleStyle>
      <a:lvl1pPr algn="l" defTabSz="914354" rtl="0" eaLnBrk="1" latinLnBrk="0" hangingPunct="1">
        <a:lnSpc>
          <a:spcPct val="90000"/>
        </a:lnSpc>
        <a:spcBef>
          <a:spcPct val="0"/>
        </a:spcBef>
        <a:buNone/>
        <a:defRPr lang="en-US" sz="3000" kern="1200">
          <a:solidFill>
            <a:schemeClr val="tx1">
              <a:lumMod val="75000"/>
              <a:lumOff val="25000"/>
            </a:schemeClr>
          </a:solidFill>
          <a:latin typeface="Roboto Medium" panose="02000000000000000000" pitchFamily="2" charset="0"/>
          <a:ea typeface="Roboto Medium" panose="02000000000000000000" pitchFamily="2" charset="0"/>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lang="en-US" sz="2400" kern="1200" dirty="0" smtClean="0">
          <a:solidFill>
            <a:schemeClr val="tx1">
              <a:lumMod val="75000"/>
              <a:lumOff val="25000"/>
            </a:schemeClr>
          </a:solidFill>
          <a:effectLst/>
          <a:latin typeface="Roboto Light" panose="02000000000000000000" pitchFamily="2" charset="0"/>
          <a:ea typeface="Roboto Light" panose="02000000000000000000" pitchFamily="2" charset="0"/>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lang="en-US" sz="2000" kern="1200" dirty="0" smtClean="0">
          <a:solidFill>
            <a:schemeClr val="tx1">
              <a:lumMod val="75000"/>
              <a:lumOff val="25000"/>
            </a:schemeClr>
          </a:solidFill>
          <a:effectLst/>
          <a:latin typeface="Roboto Light" panose="02000000000000000000" pitchFamily="2" charset="0"/>
          <a:ea typeface="Roboto Light" panose="02000000000000000000" pitchFamily="2" charset="0"/>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lang="en-US" sz="1800" kern="1200" dirty="0" smtClean="0">
          <a:solidFill>
            <a:schemeClr val="tx1">
              <a:lumMod val="75000"/>
              <a:lumOff val="25000"/>
            </a:schemeClr>
          </a:solidFill>
          <a:effectLst/>
          <a:latin typeface="Roboto Light" panose="02000000000000000000" pitchFamily="2" charset="0"/>
          <a:ea typeface="Roboto Light" panose="02000000000000000000" pitchFamily="2" charset="0"/>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lang="en-US" sz="1600" kern="1200" dirty="0" smtClean="0">
          <a:solidFill>
            <a:schemeClr val="tx1">
              <a:lumMod val="75000"/>
              <a:lumOff val="25000"/>
            </a:schemeClr>
          </a:solidFill>
          <a:effectLst/>
          <a:latin typeface="Roboto Light" panose="02000000000000000000" pitchFamily="2" charset="0"/>
          <a:ea typeface="Roboto Light" panose="02000000000000000000" pitchFamily="2" charset="0"/>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lang="en-US" sz="1600" kern="1200" dirty="0">
          <a:solidFill>
            <a:schemeClr val="tx1">
              <a:lumMod val="75000"/>
              <a:lumOff val="25000"/>
            </a:schemeClr>
          </a:solidFill>
          <a:effectLst/>
          <a:latin typeface="Roboto Light" panose="02000000000000000000" pitchFamily="2" charset="0"/>
          <a:ea typeface="Roboto Light" panose="02000000000000000000" pitchFamily="2" charset="0"/>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0977" y="274639"/>
            <a:ext cx="10972800" cy="707195"/>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p:cNvCxnSpPr/>
          <p:nvPr userDrawn="1"/>
        </p:nvCxnSpPr>
        <p:spPr>
          <a:xfrm>
            <a:off x="558800" y="982133"/>
            <a:ext cx="4415104" cy="0"/>
          </a:xfrm>
          <a:prstGeom prst="line">
            <a:avLst/>
          </a:prstGeom>
          <a:ln w="38100">
            <a:solidFill>
              <a:srgbClr val="38B2F9"/>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3609685" y="982133"/>
            <a:ext cx="7972716" cy="0"/>
          </a:xfrm>
          <a:prstGeom prst="line">
            <a:avLst/>
          </a:prstGeom>
          <a:ln w="9525">
            <a:solidFill>
              <a:srgbClr val="38B2F9"/>
            </a:solidFill>
          </a:ln>
        </p:spPr>
        <p:style>
          <a:lnRef idx="1">
            <a:schemeClr val="accent1"/>
          </a:lnRef>
          <a:fillRef idx="0">
            <a:schemeClr val="accent1"/>
          </a:fillRef>
          <a:effectRef idx="0">
            <a:schemeClr val="accent1"/>
          </a:effectRef>
          <a:fontRef idx="minor">
            <a:schemeClr val="tx1"/>
          </a:fontRef>
        </p:style>
      </p:cxnSp>
      <p:sp>
        <p:nvSpPr>
          <p:cNvPr id="11" name="Text Placeholder 8"/>
          <p:cNvSpPr txBox="1">
            <a:spLocks/>
          </p:cNvSpPr>
          <p:nvPr userDrawn="1"/>
        </p:nvSpPr>
        <p:spPr>
          <a:xfrm>
            <a:off x="3802986" y="6220583"/>
            <a:ext cx="2833511" cy="328789"/>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a:buNone/>
            </a:pPr>
            <a:r>
              <a:rPr lang="en-US" sz="1067" dirty="0" err="1">
                <a:solidFill>
                  <a:schemeClr val="bg1">
                    <a:lumMod val="75000"/>
                  </a:schemeClr>
                </a:solidFill>
              </a:rPr>
              <a:t>instituteforsupplymanagement.org</a:t>
            </a:r>
            <a:endParaRPr lang="en-US" sz="1067" dirty="0">
              <a:solidFill>
                <a:schemeClr val="bg1">
                  <a:lumMod val="75000"/>
                </a:schemeClr>
              </a:solidFill>
            </a:endParaRPr>
          </a:p>
        </p:txBody>
      </p:sp>
      <p:sp>
        <p:nvSpPr>
          <p:cNvPr id="15" name="Slide Number Placeholder 14"/>
          <p:cNvSpPr>
            <a:spLocks noGrp="1"/>
          </p:cNvSpPr>
          <p:nvPr>
            <p:ph type="sldNum" sz="quarter" idx="4"/>
          </p:nvPr>
        </p:nvSpPr>
        <p:spPr>
          <a:xfrm>
            <a:off x="6631233" y="6250820"/>
            <a:ext cx="297543" cy="192616"/>
          </a:xfrm>
          <a:prstGeom prst="rect">
            <a:avLst/>
          </a:prstGeom>
        </p:spPr>
        <p:txBody>
          <a:bodyPr vert="horz" lIns="0" tIns="0" rIns="0" bIns="0" rtlCol="0" anchor="ctr"/>
          <a:lstStyle>
            <a:lvl1pPr algn="r">
              <a:defRPr sz="1067">
                <a:solidFill>
                  <a:schemeClr val="bg1">
                    <a:lumMod val="65000"/>
                  </a:schemeClr>
                </a:solidFill>
              </a:defRPr>
            </a:lvl1pPr>
          </a:lstStyle>
          <a:p>
            <a:fld id="{1F0B4200-D4D4-AF41-99E2-E2E1377F2E15}" type="slidenum">
              <a:rPr lang="en-US" smtClean="0"/>
              <a:pPr/>
              <a:t>‹#›</a:t>
            </a:fld>
            <a:endParaRPr lang="en-US" dirty="0"/>
          </a:p>
        </p:txBody>
      </p:sp>
      <p:cxnSp>
        <p:nvCxnSpPr>
          <p:cNvPr id="16" name="Straight Connector 15"/>
          <p:cNvCxnSpPr/>
          <p:nvPr userDrawn="1"/>
        </p:nvCxnSpPr>
        <p:spPr>
          <a:xfrm flipV="1">
            <a:off x="6635467" y="6218769"/>
            <a:ext cx="0" cy="25399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20280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Lst>
  <p:hf hdr="0" ftr="0" dt="0"/>
  <p:txStyles>
    <p:titleStyle>
      <a:lvl1pPr algn="l" defTabSz="609585" rtl="0" eaLnBrk="1" latinLnBrk="0" hangingPunct="1">
        <a:spcBef>
          <a:spcPct val="0"/>
        </a:spcBef>
        <a:buNone/>
        <a:defRPr sz="3333" b="0" i="0" kern="1200">
          <a:solidFill>
            <a:srgbClr val="33342B"/>
          </a:solidFill>
          <a:latin typeface="Tw Cen MT Condensed" charset="0"/>
          <a:ea typeface="Tw Cen MT Condensed" charset="0"/>
          <a:cs typeface="Tw Cen MT Condensed" charset="0"/>
        </a:defRPr>
      </a:lvl1pPr>
    </p:titleStyle>
    <p:bodyStyle>
      <a:lvl1pPr marL="0" indent="-121917" algn="l" defTabSz="609585" rtl="0" eaLnBrk="1" latinLnBrk="0" hangingPunct="1">
        <a:spcBef>
          <a:spcPts val="1200"/>
        </a:spcBef>
        <a:buFont typeface="Arial"/>
        <a:buNone/>
        <a:defRPr sz="1467" b="1" i="0" kern="1200">
          <a:solidFill>
            <a:schemeClr val="tx1"/>
          </a:solidFill>
          <a:latin typeface="+mn-lt"/>
          <a:ea typeface="+mn-ea"/>
          <a:cs typeface="Arial"/>
        </a:defRPr>
      </a:lvl1pPr>
      <a:lvl2pPr marL="0" indent="-121917" algn="l" defTabSz="609585" rtl="0" eaLnBrk="1" latinLnBrk="0" hangingPunct="1">
        <a:spcBef>
          <a:spcPts val="1200"/>
        </a:spcBef>
        <a:buFont typeface="Arial"/>
        <a:buChar char="•"/>
        <a:defRPr sz="1467" b="0" i="0" kern="1200">
          <a:solidFill>
            <a:srgbClr val="777772"/>
          </a:solidFill>
          <a:latin typeface="+mn-lt"/>
          <a:ea typeface="+mn-ea"/>
          <a:cs typeface="Arial"/>
        </a:defRPr>
      </a:lvl2pPr>
      <a:lvl3pPr marL="0" indent="-121917" algn="l" defTabSz="609585" rtl="0" eaLnBrk="1" latinLnBrk="0" hangingPunct="1">
        <a:spcBef>
          <a:spcPts val="1200"/>
        </a:spcBef>
        <a:buFont typeface="Arial"/>
        <a:buChar char="•"/>
        <a:defRPr sz="1467" b="0" i="0" kern="1200">
          <a:solidFill>
            <a:srgbClr val="777772"/>
          </a:solidFill>
          <a:latin typeface="+mn-lt"/>
          <a:ea typeface="+mn-ea"/>
          <a:cs typeface="Arial"/>
        </a:defRPr>
      </a:lvl3pPr>
      <a:lvl4pPr marL="0" indent="-121917" algn="l" defTabSz="609585" rtl="0" eaLnBrk="1" latinLnBrk="0" hangingPunct="1">
        <a:spcBef>
          <a:spcPts val="1200"/>
        </a:spcBef>
        <a:buFont typeface="Arial"/>
        <a:buChar char="•"/>
        <a:defRPr sz="1467" b="0" i="0" kern="1200">
          <a:solidFill>
            <a:srgbClr val="777772"/>
          </a:solidFill>
          <a:latin typeface="+mn-lt"/>
          <a:ea typeface="+mn-ea"/>
          <a:cs typeface="Arial"/>
        </a:defRPr>
      </a:lvl4pPr>
      <a:lvl5pPr marL="0" indent="-121917" algn="l" defTabSz="609585" rtl="0" eaLnBrk="1" latinLnBrk="0" hangingPunct="1">
        <a:spcBef>
          <a:spcPts val="1200"/>
        </a:spcBef>
        <a:buFont typeface="Arial"/>
        <a:buChar char="•"/>
        <a:defRPr sz="1467" b="0" i="0" kern="1200">
          <a:solidFill>
            <a:srgbClr val="777772"/>
          </a:solidFill>
          <a:latin typeface="+mn-lt"/>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7.png"/><Relationship Id="rId3" Type="http://schemas.openxmlformats.org/officeDocument/2006/relationships/image" Target="../media/image8.jpeg"/><Relationship Id="rId7" Type="http://schemas.openxmlformats.org/officeDocument/2006/relationships/image" Target="../media/image12.png"/><Relationship Id="rId12" Type="http://schemas.microsoft.com/office/2007/relationships/hdphoto" Target="../media/hdphoto1.wdp"/><Relationship Id="rId17" Type="http://schemas.openxmlformats.org/officeDocument/2006/relationships/image" Target="../media/image21.png"/><Relationship Id="rId2" Type="http://schemas.openxmlformats.org/officeDocument/2006/relationships/notesSlide" Target="../notesSlides/notesSlide4.xml"/><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omments" Target="../comments/commen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www.ismmastermodel.org/" TargetMode="Externa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30.jpeg"/><Relationship Id="rId7"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33.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49.gif"/></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45" y="0"/>
            <a:ext cx="12164110" cy="6858000"/>
          </a:xfrm>
          <a:prstGeom prst="rect">
            <a:avLst/>
          </a:prstGeom>
        </p:spPr>
      </p:pic>
      <p:sp>
        <p:nvSpPr>
          <p:cNvPr id="8" name="Rectangle 7"/>
          <p:cNvSpPr/>
          <p:nvPr/>
        </p:nvSpPr>
        <p:spPr>
          <a:xfrm>
            <a:off x="0" y="2"/>
            <a:ext cx="3894667" cy="6857998"/>
          </a:xfrm>
          <a:prstGeom prst="rect">
            <a:avLst/>
          </a:prstGeom>
          <a:solidFill>
            <a:schemeClr val="tx1">
              <a:lumMod val="85000"/>
              <a:lumOff val="1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70"/>
            <a:endParaRPr lang="en-US" sz="2400" kern="0">
              <a:solidFill>
                <a:sysClr val="windowText" lastClr="000000"/>
              </a:solidFill>
            </a:endParaRPr>
          </a:p>
        </p:txBody>
      </p:sp>
      <p:cxnSp>
        <p:nvCxnSpPr>
          <p:cNvPr id="11" name="Straight Connector 10"/>
          <p:cNvCxnSpPr/>
          <p:nvPr/>
        </p:nvCxnSpPr>
        <p:spPr>
          <a:xfrm>
            <a:off x="801511" y="2754495"/>
            <a:ext cx="2325512"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861" y="2492443"/>
            <a:ext cx="2566811" cy="1577140"/>
          </a:xfrm>
          <a:prstGeom prst="rect">
            <a:avLst/>
          </a:prstGeom>
        </p:spPr>
        <p:txBody>
          <a:bodyPr vert="horz" wrap="square" lIns="0" tIns="0" rIns="0" bIns="0" rtlCol="0" anchor="ctr">
            <a:noAutofit/>
          </a:bodyPr>
          <a:lstStyle/>
          <a:p>
            <a:pPr algn="ctr" defTabSz="1219170"/>
            <a:r>
              <a:rPr lang="en-US" sz="2400" kern="0" spc="200" dirty="0">
                <a:solidFill>
                  <a:srgbClr val="3AC0EA"/>
                </a:solidFill>
                <a:latin typeface="Tw Cen MT Condensed" charset="0"/>
                <a:ea typeface="Tw Cen MT Condensed" charset="0"/>
                <a:cs typeface="Tw Cen MT Condensed" charset="0"/>
              </a:rPr>
              <a:t>OUTCOMES MATTER.</a:t>
            </a:r>
          </a:p>
          <a:p>
            <a:pPr algn="ctr" defTabSz="1219170"/>
            <a:r>
              <a:rPr lang="en-US" sz="2400" kern="0" spc="200" dirty="0">
                <a:solidFill>
                  <a:srgbClr val="3AC0EA"/>
                </a:solidFill>
                <a:latin typeface="Tw Cen MT Condensed" charset="0"/>
                <a:ea typeface="Tw Cen MT Condensed" charset="0"/>
                <a:cs typeface="Tw Cen MT Condensed" charset="0"/>
              </a:rPr>
              <a:t>ISM CAN HELP.</a:t>
            </a:r>
          </a:p>
        </p:txBody>
      </p:sp>
      <p:sp>
        <p:nvSpPr>
          <p:cNvPr id="10" name="Date Placeholder 3"/>
          <p:cNvSpPr txBox="1">
            <a:spLocks/>
          </p:cNvSpPr>
          <p:nvPr/>
        </p:nvSpPr>
        <p:spPr>
          <a:xfrm>
            <a:off x="1" y="5989513"/>
            <a:ext cx="3894967" cy="366183"/>
          </a:xfrm>
          <a:prstGeom prst="rect">
            <a:avLst/>
          </a:prstGeom>
        </p:spPr>
        <p:txBody>
          <a:bodyPr vert="horz" lIns="121920" tIns="60960" rIns="121920" bIns="60960" rtlCol="0" anchor="ctr"/>
          <a:lstStyle>
            <a:defPPr>
              <a:defRPr lang="en-US"/>
            </a:defPPr>
            <a:lvl1pPr marL="0" algn="ctr" defTabSz="457200" rtl="0" eaLnBrk="1" latinLnBrk="0" hangingPunct="1">
              <a:defRPr sz="1200" b="0" i="0" kern="1200">
                <a:solidFill>
                  <a:schemeClr val="bg1"/>
                </a:solidFill>
                <a:latin typeface="Tw Cen MT Condensed" charset="0"/>
                <a:ea typeface="Tw Cen MT Condensed" charset="0"/>
                <a:cs typeface="Tw Cen MT Condensed"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r>
              <a:rPr lang="en-US" sz="1800" dirty="0"/>
              <a:t>www.instituteforsupplymanagement.org </a:t>
            </a:r>
          </a:p>
        </p:txBody>
      </p:sp>
      <p:sp>
        <p:nvSpPr>
          <p:cNvPr id="12" name="Date Placeholder 3"/>
          <p:cNvSpPr txBox="1">
            <a:spLocks/>
          </p:cNvSpPr>
          <p:nvPr/>
        </p:nvSpPr>
        <p:spPr>
          <a:xfrm>
            <a:off x="4065007" y="2994874"/>
            <a:ext cx="7613964" cy="1094123"/>
          </a:xfrm>
          <a:prstGeom prst="rect">
            <a:avLst/>
          </a:prstGeom>
        </p:spPr>
        <p:txBody>
          <a:bodyPr vert="horz" lIns="121920" tIns="60960" rIns="121920" bIns="60960" rtlCol="0" anchor="ctr"/>
          <a:lstStyle>
            <a:defPPr>
              <a:defRPr lang="en-US"/>
            </a:defPPr>
            <a:lvl1pPr marL="0" algn="ctr" defTabSz="457200" rtl="0" eaLnBrk="1" latinLnBrk="0" hangingPunct="1">
              <a:defRPr sz="1200" b="0" i="0" kern="1200">
                <a:solidFill>
                  <a:schemeClr val="bg1"/>
                </a:solidFill>
                <a:latin typeface="Tw Cen MT Condensed" charset="0"/>
                <a:ea typeface="Tw Cen MT Condensed" charset="0"/>
                <a:cs typeface="Tw Cen MT Condensed"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a:r>
              <a:rPr lang="en-US" sz="6000" dirty="0"/>
              <a:t>ISM</a:t>
            </a:r>
            <a:r>
              <a:rPr lang="en-US" sz="6000" baseline="30000" dirty="0"/>
              <a:t>®</a:t>
            </a:r>
            <a:r>
              <a:rPr lang="en-US" sz="6000" dirty="0"/>
              <a:t> </a:t>
            </a:r>
          </a:p>
          <a:p>
            <a:pPr defTabSz="609585"/>
            <a:r>
              <a:rPr lang="en-US" sz="6000" dirty="0"/>
              <a:t>OVERVIEW</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139" y="1469334"/>
            <a:ext cx="2471499" cy="782857"/>
          </a:xfrm>
          <a:prstGeom prst="rect">
            <a:avLst/>
          </a:prstGeom>
        </p:spPr>
      </p:pic>
    </p:spTree>
    <p:extLst>
      <p:ext uri="{BB962C8B-B14F-4D97-AF65-F5344CB8AC3E}">
        <p14:creationId xmlns:p14="http://schemas.microsoft.com/office/powerpoint/2010/main" val="2369827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Rectangle 693"/>
          <p:cNvSpPr/>
          <p:nvPr/>
        </p:nvSpPr>
        <p:spPr>
          <a:xfrm>
            <a:off x="3343778" y="9716327"/>
            <a:ext cx="228605" cy="14001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kern="0" dirty="0">
              <a:solidFill>
                <a:schemeClr val="tx1"/>
              </a:solidFill>
              <a:latin typeface="FontAwesome" pitchFamily="2" charset="0"/>
            </a:endParaRPr>
          </a:p>
        </p:txBody>
      </p:sp>
      <p:sp>
        <p:nvSpPr>
          <p:cNvPr id="6" name="Rectangle 5"/>
          <p:cNvSpPr/>
          <p:nvPr/>
        </p:nvSpPr>
        <p:spPr>
          <a:xfrm>
            <a:off x="0" y="1627832"/>
            <a:ext cx="12192000" cy="52301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TextBox 34"/>
          <p:cNvSpPr txBox="1"/>
          <p:nvPr/>
        </p:nvSpPr>
        <p:spPr>
          <a:xfrm>
            <a:off x="476251" y="2299090"/>
            <a:ext cx="11239498" cy="3316354"/>
          </a:xfrm>
          <a:prstGeom prst="rect">
            <a:avLst/>
          </a:prstGeom>
        </p:spPr>
        <p:txBody>
          <a:bodyPr vert="horz" wrap="square" lIns="0" tIns="0" rIns="0" bIns="0" rtlCol="0" anchor="ctr">
            <a:noAutofit/>
          </a:bodyPr>
          <a:lstStyle/>
          <a:p>
            <a:pPr algn="ctr"/>
            <a:r>
              <a:rPr lang="en-US" sz="2800" dirty="0">
                <a:solidFill>
                  <a:schemeClr val="bg1"/>
                </a:solidFill>
              </a:rPr>
              <a:t>The ISM mission is simple – We advance the practice of supply management to drive value and competitive advantage, and contribute to a prosperous, sustainable world. We do this through education, industry certification, research and information distribution, including the monthly ISM </a:t>
            </a:r>
            <a:r>
              <a:rPr lang="en-US" sz="2800" i="1" dirty="0">
                <a:solidFill>
                  <a:schemeClr val="bg1"/>
                </a:solidFill>
              </a:rPr>
              <a:t>Report On Business</a:t>
            </a:r>
            <a:r>
              <a:rPr lang="en-US" sz="2800" i="1" baseline="30000" dirty="0">
                <a:solidFill>
                  <a:schemeClr val="bg1"/>
                </a:solidFill>
              </a:rPr>
              <a:t>®</a:t>
            </a:r>
            <a:r>
              <a:rPr lang="en-US" sz="2800" dirty="0">
                <a:solidFill>
                  <a:schemeClr val="bg1"/>
                </a:solidFill>
              </a:rPr>
              <a:t>. </a:t>
            </a:r>
          </a:p>
          <a:p>
            <a:pPr algn="ctr"/>
            <a:endParaRPr lang="en-US" sz="2800" dirty="0">
              <a:solidFill>
                <a:schemeClr val="bg1"/>
              </a:solidFill>
            </a:endParaRPr>
          </a:p>
          <a:p>
            <a:pPr algn="ctr"/>
            <a:r>
              <a:rPr lang="en-US" sz="2800" dirty="0">
                <a:solidFill>
                  <a:schemeClr val="bg1"/>
                </a:solidFill>
              </a:rPr>
              <a:t>More than </a:t>
            </a:r>
            <a:r>
              <a:rPr lang="en-US" sz="2800" b="1" dirty="0">
                <a:solidFill>
                  <a:schemeClr val="bg1"/>
                </a:solidFill>
              </a:rPr>
              <a:t>100 years </a:t>
            </a:r>
            <a:r>
              <a:rPr lang="en-US" sz="2800" dirty="0">
                <a:solidFill>
                  <a:schemeClr val="bg1"/>
                </a:solidFill>
              </a:rPr>
              <a:t>of experience speaks for itself: </a:t>
            </a:r>
          </a:p>
          <a:p>
            <a:pPr algn="ctr"/>
            <a:r>
              <a:rPr lang="en-US" sz="2800" b="1" dirty="0">
                <a:solidFill>
                  <a:srgbClr val="3AC0EA"/>
                </a:solidFill>
              </a:rPr>
              <a:t>ISM can help you succeed</a:t>
            </a:r>
            <a:r>
              <a:rPr lang="en-US" sz="2800" dirty="0">
                <a:solidFill>
                  <a:srgbClr val="3AC0EA"/>
                </a:solidFill>
              </a:rPr>
              <a:t>.</a:t>
            </a:r>
            <a:endParaRPr lang="en-US" sz="3600" dirty="0">
              <a:solidFill>
                <a:srgbClr val="3AC0EA"/>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9591" y="385276"/>
            <a:ext cx="2232817" cy="707253"/>
          </a:xfrm>
          <a:prstGeom prst="rect">
            <a:avLst/>
          </a:prstGeom>
        </p:spPr>
      </p:pic>
    </p:spTree>
    <p:extLst>
      <p:ext uri="{BB962C8B-B14F-4D97-AF65-F5344CB8AC3E}">
        <p14:creationId xmlns:p14="http://schemas.microsoft.com/office/powerpoint/2010/main" val="1352157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EE2C88-6C8F-484D-AF69-578F576B1F44}" type="slidenum">
              <a:rPr lang="en-US" smtClean="0"/>
              <a:pPr/>
              <a:t>3</a:t>
            </a:fld>
            <a:endParaRPr lang="en-US" dirty="0"/>
          </a:p>
        </p:txBody>
      </p:sp>
      <p:pic>
        <p:nvPicPr>
          <p:cNvPr id="13" name="Picture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
            <a:ext cx="12192000" cy="6858000"/>
          </a:xfrm>
          <a:prstGeom prst="rect">
            <a:avLst/>
          </a:prstGeom>
        </p:spPr>
      </p:pic>
      <p:sp>
        <p:nvSpPr>
          <p:cNvPr id="4" name="Rectangle 3"/>
          <p:cNvSpPr/>
          <p:nvPr/>
        </p:nvSpPr>
        <p:spPr>
          <a:xfrm>
            <a:off x="0" y="2"/>
            <a:ext cx="3894667" cy="6857998"/>
          </a:xfrm>
          <a:prstGeom prst="rect">
            <a:avLst/>
          </a:prstGeom>
          <a:solidFill>
            <a:schemeClr val="tx1">
              <a:lumMod val="85000"/>
              <a:lumOff val="1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70"/>
            <a:endParaRPr lang="en-US" sz="2400" kern="0">
              <a:solidFill>
                <a:sysClr val="windowText" lastClr="000000"/>
              </a:solidFill>
            </a:endParaRPr>
          </a:p>
        </p:txBody>
      </p:sp>
      <p:sp>
        <p:nvSpPr>
          <p:cNvPr id="5" name="TextBox 4"/>
          <p:cNvSpPr txBox="1"/>
          <p:nvPr/>
        </p:nvSpPr>
        <p:spPr>
          <a:xfrm>
            <a:off x="597504" y="117541"/>
            <a:ext cx="2801257" cy="1002327"/>
          </a:xfrm>
          <a:prstGeom prst="rect">
            <a:avLst/>
          </a:prstGeom>
        </p:spPr>
        <p:txBody>
          <a:bodyPr vert="horz" wrap="square" lIns="0" tIns="0" rIns="0" bIns="0" rtlCol="0" anchor="ctr">
            <a:noAutofit/>
          </a:bodyPr>
          <a:lstStyle/>
          <a:p>
            <a:pPr algn="ctr" defTabSz="1219170"/>
            <a:r>
              <a:rPr lang="en-US" sz="3600" kern="0" spc="200" dirty="0">
                <a:solidFill>
                  <a:schemeClr val="bg1"/>
                </a:solidFill>
                <a:latin typeface="Tw Cen MT Condensed" charset="0"/>
                <a:ea typeface="Tw Cen MT Condensed" charset="0"/>
                <a:cs typeface="Tw Cen MT Condensed" charset="0"/>
              </a:rPr>
              <a:t>ISM MEMBERSHIP</a:t>
            </a:r>
          </a:p>
        </p:txBody>
      </p:sp>
      <p:sp>
        <p:nvSpPr>
          <p:cNvPr id="6" name="TextBox 5"/>
          <p:cNvSpPr txBox="1"/>
          <p:nvPr/>
        </p:nvSpPr>
        <p:spPr>
          <a:xfrm>
            <a:off x="336247" y="4227968"/>
            <a:ext cx="3062514" cy="2224315"/>
          </a:xfrm>
          <a:prstGeom prst="rect">
            <a:avLst/>
          </a:prstGeom>
        </p:spPr>
        <p:txBody>
          <a:bodyPr vert="horz" wrap="square" lIns="0" tIns="0" rIns="0" bIns="0" rtlCol="0" anchor="ctr">
            <a:noAutofit/>
          </a:bodyPr>
          <a:lstStyle/>
          <a:p>
            <a:pPr algn="ctr"/>
            <a:r>
              <a:rPr lang="en-US" sz="28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rPr>
              <a:t>Our network reaches over </a:t>
            </a:r>
            <a:r>
              <a:rPr lang="en-US" sz="2800" b="1" i="1" dirty="0">
                <a:solidFill>
                  <a:schemeClr val="bg1"/>
                </a:solidFill>
                <a:latin typeface="Georgia" panose="02040502050405020303" pitchFamily="18" charset="0"/>
                <a:ea typeface="Arial Unicode MS" panose="020B0604020202020204" pitchFamily="34" charset="-128"/>
                <a:cs typeface="Times New Roman" panose="02020603050405020304" pitchFamily="18" charset="0"/>
              </a:rPr>
              <a:t>130,000</a:t>
            </a:r>
            <a:r>
              <a:rPr lang="en-US" sz="28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rPr>
              <a:t> professionals annually</a:t>
            </a:r>
            <a:endParaRPr lang="en-US" sz="11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endParaRPr>
          </a:p>
        </p:txBody>
      </p:sp>
      <p:cxnSp>
        <p:nvCxnSpPr>
          <p:cNvPr id="9" name="Straight Connector 8"/>
          <p:cNvCxnSpPr/>
          <p:nvPr/>
        </p:nvCxnSpPr>
        <p:spPr>
          <a:xfrm>
            <a:off x="625247" y="1007283"/>
            <a:ext cx="26441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97503" y="1357086"/>
            <a:ext cx="3033485" cy="2224315"/>
          </a:xfrm>
          <a:prstGeom prst="rect">
            <a:avLst/>
          </a:prstGeom>
        </p:spPr>
        <p:txBody>
          <a:bodyPr vert="horz" wrap="square" lIns="0" tIns="0" rIns="0" bIns="0" rtlCol="0" anchor="ctr">
            <a:noAutofit/>
          </a:bodyPr>
          <a:lstStyle/>
          <a:p>
            <a:pPr algn="ctr"/>
            <a:r>
              <a:rPr lang="en-US" sz="28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rPr>
              <a:t>Connecting over </a:t>
            </a:r>
            <a:r>
              <a:rPr lang="en-US" sz="2800" b="1" i="1" dirty="0">
                <a:solidFill>
                  <a:schemeClr val="bg1"/>
                </a:solidFill>
                <a:latin typeface="Georgia" panose="02040502050405020303" pitchFamily="18" charset="0"/>
                <a:ea typeface="Arial Unicode MS" panose="020B0604020202020204" pitchFamily="34" charset="-128"/>
                <a:cs typeface="Times New Roman" panose="02020603050405020304" pitchFamily="18" charset="0"/>
              </a:rPr>
              <a:t>50,000</a:t>
            </a:r>
            <a:r>
              <a:rPr lang="en-US" sz="28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rPr>
              <a:t> professionals globally </a:t>
            </a:r>
            <a:endParaRPr lang="en-US" sz="11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endParaRPr>
          </a:p>
        </p:txBody>
      </p:sp>
    </p:spTree>
    <p:extLst>
      <p:ext uri="{BB962C8B-B14F-4D97-AF65-F5344CB8AC3E}">
        <p14:creationId xmlns:p14="http://schemas.microsoft.com/office/powerpoint/2010/main" val="4251489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OUR MEMBERS AROUND THE GLOBE</a:t>
            </a:r>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fld id="{FCEE2C88-6C8F-484D-AF69-578F576B1F44}" type="slidenum">
              <a:rPr kumimoji="0" lang="en-US" sz="1000" b="0" i="0" u="none" strike="noStrike" kern="1200" cap="none" spc="0" normalizeH="0" baseline="0" noProof="0">
                <a:ln>
                  <a:noFill/>
                </a:ln>
                <a:solidFill>
                  <a:schemeClr val="bg1">
                    <a:lumMod val="50000"/>
                  </a:schemeClr>
                </a:solidFill>
                <a:effectLst/>
                <a:uLnTx/>
                <a:uFillTx/>
                <a:latin typeface="Roboto Light" panose="02000000000000000000" pitchFamily="2" charset="0"/>
                <a:ea typeface="Roboto Light" panose="02000000000000000000" pitchFamily="2" charset="0"/>
                <a:cs typeface="+mn-cs"/>
              </a:rPr>
              <a:pPr marL="0" marR="0" lvl="0" indent="0" algn="ctr" defTabSz="914377"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schemeClr val="bg1">
                  <a:lumMod val="50000"/>
                </a:schemeClr>
              </a:solidFill>
              <a:effectLst/>
              <a:uLnTx/>
              <a:uFillTx/>
              <a:latin typeface="Roboto Light" panose="02000000000000000000" pitchFamily="2" charset="0"/>
              <a:ea typeface="Roboto Light" panose="02000000000000000000" pitchFamily="2" charset="0"/>
              <a:cs typeface="+mn-cs"/>
            </a:endParaRPr>
          </a:p>
        </p:txBody>
      </p:sp>
      <p:pic>
        <p:nvPicPr>
          <p:cNvPr id="56" name="Picture 2" descr="http://www.pomlearning.org/Images/worldmap_low.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7881" y="1149532"/>
            <a:ext cx="10343386" cy="517169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2404533" y="2495376"/>
            <a:ext cx="489132" cy="489132"/>
          </a:xfrm>
          <a:prstGeom prst="rect">
            <a:avLst/>
          </a:prstGeom>
          <a:noFill/>
          <a:extLst>
            <a:ext uri="{909E8E84-426E-40DD-AFC4-6F175D3DCCD1}">
              <a14:hiddenFill xmlns:a14="http://schemas.microsoft.com/office/drawing/2010/main">
                <a:solidFill>
                  <a:srgbClr val="FFFFFF"/>
                </a:solidFill>
              </a14:hiddenFill>
            </a:ext>
          </a:extLst>
        </p:spPr>
      </p:pic>
      <p:sp>
        <p:nvSpPr>
          <p:cNvPr id="58" name="Line Callout 1 57"/>
          <p:cNvSpPr/>
          <p:nvPr/>
        </p:nvSpPr>
        <p:spPr>
          <a:xfrm>
            <a:off x="735395" y="2679708"/>
            <a:ext cx="1219200" cy="609600"/>
          </a:xfrm>
          <a:prstGeom prst="borderCallout1">
            <a:avLst>
              <a:gd name="adj1" fmla="val 29574"/>
              <a:gd name="adj2" fmla="val 50224"/>
              <a:gd name="adj3" fmla="val 24904"/>
              <a:gd name="adj4" fmla="val 143899"/>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40,1 75</a:t>
            </a:r>
          </a:p>
          <a:p>
            <a:pPr algn="ctr"/>
            <a:r>
              <a:rPr lang="en-US" sz="1200" dirty="0">
                <a:solidFill>
                  <a:schemeClr val="tx1">
                    <a:lumMod val="65000"/>
                    <a:lumOff val="35000"/>
                  </a:schemeClr>
                </a:solidFill>
              </a:rPr>
              <a:t>North America</a:t>
            </a:r>
          </a:p>
        </p:txBody>
      </p:sp>
      <p:sp>
        <p:nvSpPr>
          <p:cNvPr id="59" name="Line Callout 1 58"/>
          <p:cNvSpPr/>
          <p:nvPr/>
        </p:nvSpPr>
        <p:spPr>
          <a:xfrm>
            <a:off x="2249047" y="4345879"/>
            <a:ext cx="1122801" cy="451100"/>
          </a:xfrm>
          <a:prstGeom prst="borderCallout1">
            <a:avLst>
              <a:gd name="adj1" fmla="val 33377"/>
              <a:gd name="adj2" fmla="val 25740"/>
              <a:gd name="adj3" fmla="val 69205"/>
              <a:gd name="adj4" fmla="val 156481"/>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1,163</a:t>
            </a:r>
          </a:p>
          <a:p>
            <a:pPr algn="ctr"/>
            <a:r>
              <a:rPr lang="en-US" sz="1200" dirty="0">
                <a:solidFill>
                  <a:schemeClr val="tx1">
                    <a:lumMod val="65000"/>
                    <a:lumOff val="35000"/>
                  </a:schemeClr>
                </a:solidFill>
              </a:rPr>
              <a:t>Latin America</a:t>
            </a:r>
          </a:p>
        </p:txBody>
      </p:sp>
      <p:pic>
        <p:nvPicPr>
          <p:cNvPr id="60"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3642783" y="4101381"/>
            <a:ext cx="489132" cy="489132"/>
          </a:xfrm>
          <a:prstGeom prst="rect">
            <a:avLst/>
          </a:prstGeom>
          <a:noFill/>
          <a:extLst>
            <a:ext uri="{909E8E84-426E-40DD-AFC4-6F175D3DCCD1}">
              <a14:hiddenFill xmlns:a14="http://schemas.microsoft.com/office/drawing/2010/main">
                <a:solidFill>
                  <a:srgbClr val="FFFFFF"/>
                </a:solidFill>
              </a14:hiddenFill>
            </a:ext>
          </a:extLst>
        </p:spPr>
      </p:pic>
      <p:sp>
        <p:nvSpPr>
          <p:cNvPr id="61" name="Line Callout 1 60"/>
          <p:cNvSpPr/>
          <p:nvPr/>
        </p:nvSpPr>
        <p:spPr>
          <a:xfrm>
            <a:off x="5103490" y="4023058"/>
            <a:ext cx="822954" cy="451100"/>
          </a:xfrm>
          <a:prstGeom prst="borderCallout1">
            <a:avLst>
              <a:gd name="adj1" fmla="val 33377"/>
              <a:gd name="adj2" fmla="val 25740"/>
              <a:gd name="adj3" fmla="val 69205"/>
              <a:gd name="adj4" fmla="val 156481"/>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321</a:t>
            </a:r>
          </a:p>
          <a:p>
            <a:pPr algn="ctr"/>
            <a:r>
              <a:rPr lang="en-US" sz="1200" dirty="0">
                <a:solidFill>
                  <a:schemeClr val="tx1">
                    <a:lumMod val="65000"/>
                    <a:lumOff val="35000"/>
                  </a:schemeClr>
                </a:solidFill>
              </a:rPr>
              <a:t>Africa</a:t>
            </a:r>
          </a:p>
        </p:txBody>
      </p:sp>
      <p:sp>
        <p:nvSpPr>
          <p:cNvPr id="62" name="Line Callout 1 61"/>
          <p:cNvSpPr/>
          <p:nvPr/>
        </p:nvSpPr>
        <p:spPr>
          <a:xfrm>
            <a:off x="9409161" y="3245040"/>
            <a:ext cx="819912" cy="457200"/>
          </a:xfrm>
          <a:prstGeom prst="borderCallout1">
            <a:avLst>
              <a:gd name="adj1" fmla="val 33182"/>
              <a:gd name="adj2" fmla="val 23854"/>
              <a:gd name="adj3" fmla="val 53691"/>
              <a:gd name="adj4" fmla="val -133803"/>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3,863</a:t>
            </a:r>
          </a:p>
          <a:p>
            <a:pPr algn="ctr"/>
            <a:r>
              <a:rPr lang="en-US" sz="1200" dirty="0">
                <a:solidFill>
                  <a:schemeClr val="tx1">
                    <a:lumMod val="65000"/>
                    <a:lumOff val="35000"/>
                  </a:schemeClr>
                </a:solidFill>
              </a:rPr>
              <a:t>Asia</a:t>
            </a:r>
          </a:p>
        </p:txBody>
      </p:sp>
      <p:sp>
        <p:nvSpPr>
          <p:cNvPr id="63" name="Line Callout 1 62"/>
          <p:cNvSpPr/>
          <p:nvPr/>
        </p:nvSpPr>
        <p:spPr>
          <a:xfrm>
            <a:off x="5221467" y="1763432"/>
            <a:ext cx="816861" cy="457200"/>
          </a:xfrm>
          <a:prstGeom prst="borderCallout1">
            <a:avLst>
              <a:gd name="adj1" fmla="val 29574"/>
              <a:gd name="adj2" fmla="val 50224"/>
              <a:gd name="adj3" fmla="val 69205"/>
              <a:gd name="adj4" fmla="val 156481"/>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1,623</a:t>
            </a:r>
          </a:p>
          <a:p>
            <a:pPr algn="ctr"/>
            <a:r>
              <a:rPr lang="en-US" sz="1200" dirty="0">
                <a:solidFill>
                  <a:schemeClr val="tx1">
                    <a:lumMod val="65000"/>
                    <a:lumOff val="35000"/>
                  </a:schemeClr>
                </a:solidFill>
              </a:rPr>
              <a:t>Europe</a:t>
            </a:r>
          </a:p>
        </p:txBody>
      </p:sp>
      <p:sp>
        <p:nvSpPr>
          <p:cNvPr id="80" name="Line Callout 1 79"/>
          <p:cNvSpPr/>
          <p:nvPr/>
        </p:nvSpPr>
        <p:spPr>
          <a:xfrm>
            <a:off x="8860581" y="5267325"/>
            <a:ext cx="822954" cy="451100"/>
          </a:xfrm>
          <a:prstGeom prst="borderCallout1">
            <a:avLst>
              <a:gd name="adj1" fmla="val 33377"/>
              <a:gd name="adj2" fmla="val 25740"/>
              <a:gd name="adj3" fmla="val -102661"/>
              <a:gd name="adj4" fmla="val 144455"/>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169</a:t>
            </a:r>
          </a:p>
          <a:p>
            <a:pPr algn="ctr"/>
            <a:r>
              <a:rPr lang="en-US" sz="1200" dirty="0">
                <a:solidFill>
                  <a:schemeClr val="tx1">
                    <a:lumMod val="65000"/>
                    <a:lumOff val="35000"/>
                  </a:schemeClr>
                </a:solidFill>
              </a:rPr>
              <a:t>Oceania</a:t>
            </a:r>
          </a:p>
        </p:txBody>
      </p:sp>
      <p:pic>
        <p:nvPicPr>
          <p:cNvPr id="81"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5926444" y="3364520"/>
            <a:ext cx="489132" cy="489132"/>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6103200" y="2250810"/>
            <a:ext cx="489132" cy="489132"/>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8675463" y="2876202"/>
            <a:ext cx="489132" cy="489132"/>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9329985" y="4492179"/>
            <a:ext cx="489132" cy="4891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7713691" y="2984508"/>
            <a:ext cx="489132" cy="489132"/>
          </a:xfrm>
          <a:prstGeom prst="rect">
            <a:avLst/>
          </a:prstGeom>
          <a:noFill/>
          <a:extLst>
            <a:ext uri="{909E8E84-426E-40DD-AFC4-6F175D3DCCD1}">
              <a14:hiddenFill xmlns:a14="http://schemas.microsoft.com/office/drawing/2010/main">
                <a:solidFill>
                  <a:srgbClr val="FFFFFF"/>
                </a:solidFill>
              </a14:hiddenFill>
            </a:ext>
          </a:extLst>
        </p:spPr>
      </p:pic>
      <p:sp>
        <p:nvSpPr>
          <p:cNvPr id="19" name="Line Callout 1 18"/>
          <p:cNvSpPr/>
          <p:nvPr/>
        </p:nvSpPr>
        <p:spPr>
          <a:xfrm>
            <a:off x="7633943" y="3893695"/>
            <a:ext cx="819912" cy="457200"/>
          </a:xfrm>
          <a:prstGeom prst="borderCallout1">
            <a:avLst>
              <a:gd name="adj1" fmla="val 33182"/>
              <a:gd name="adj2" fmla="val 23854"/>
              <a:gd name="adj3" fmla="val 53691"/>
              <a:gd name="adj4" fmla="val -133803"/>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1,679</a:t>
            </a:r>
          </a:p>
          <a:p>
            <a:pPr algn="ctr"/>
            <a:r>
              <a:rPr lang="en-US" sz="1200" dirty="0">
                <a:solidFill>
                  <a:schemeClr val="tx1">
                    <a:lumMod val="65000"/>
                    <a:lumOff val="35000"/>
                  </a:schemeClr>
                </a:solidFill>
              </a:rPr>
              <a:t>India</a:t>
            </a:r>
          </a:p>
        </p:txBody>
      </p:sp>
      <p:pic>
        <p:nvPicPr>
          <p:cNvPr id="20" name="Picture 6" descr="https://d30y9cdsu7xlg0.cloudfront.net/png/139430-200.png"/>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6689539" y="2860409"/>
            <a:ext cx="489132" cy="489132"/>
          </a:xfrm>
          <a:prstGeom prst="rect">
            <a:avLst/>
          </a:prstGeom>
          <a:noFill/>
          <a:extLst>
            <a:ext uri="{909E8E84-426E-40DD-AFC4-6F175D3DCCD1}">
              <a14:hiddenFill xmlns:a14="http://schemas.microsoft.com/office/drawing/2010/main">
                <a:solidFill>
                  <a:srgbClr val="FFFFFF"/>
                </a:solidFill>
              </a14:hiddenFill>
            </a:ext>
          </a:extLst>
        </p:spPr>
      </p:pic>
      <p:sp>
        <p:nvSpPr>
          <p:cNvPr id="21" name="Line Callout 1 20"/>
          <p:cNvSpPr/>
          <p:nvPr/>
        </p:nvSpPr>
        <p:spPr>
          <a:xfrm>
            <a:off x="7055834" y="3692697"/>
            <a:ext cx="819912" cy="408683"/>
          </a:xfrm>
          <a:prstGeom prst="borderCallout1">
            <a:avLst>
              <a:gd name="adj1" fmla="val 33182"/>
              <a:gd name="adj2" fmla="val 23854"/>
              <a:gd name="adj3" fmla="val 53691"/>
              <a:gd name="adj4" fmla="val -133803"/>
            </a:avLst>
          </a:prstGeom>
          <a:no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tx1">
                    <a:lumMod val="65000"/>
                    <a:lumOff val="35000"/>
                  </a:schemeClr>
                </a:solidFill>
              </a:rPr>
              <a:t>1,171</a:t>
            </a:r>
          </a:p>
          <a:p>
            <a:pPr algn="ctr"/>
            <a:r>
              <a:rPr lang="en-US" sz="1200" dirty="0">
                <a:solidFill>
                  <a:schemeClr val="tx1">
                    <a:lumMod val="65000"/>
                    <a:lumOff val="35000"/>
                  </a:schemeClr>
                </a:solidFill>
              </a:rPr>
              <a:t>Middle East</a:t>
            </a:r>
          </a:p>
        </p:txBody>
      </p:sp>
      <p:sp>
        <p:nvSpPr>
          <p:cNvPr id="2" name="Rectangle 1"/>
          <p:cNvSpPr/>
          <p:nvPr/>
        </p:nvSpPr>
        <p:spPr>
          <a:xfrm>
            <a:off x="4194137" y="5722869"/>
            <a:ext cx="4953308" cy="707886"/>
          </a:xfrm>
          <a:prstGeom prst="rect">
            <a:avLst/>
          </a:prstGeom>
        </p:spPr>
        <p:txBody>
          <a:bodyPr wrap="square">
            <a:spAutoFit/>
          </a:bodyPr>
          <a:lstStyle/>
          <a:p>
            <a:r>
              <a:rPr lang="en-US" dirty="0">
                <a:solidFill>
                  <a:schemeClr val="tx2">
                    <a:lumMod val="90000"/>
                    <a:lumOff val="10000"/>
                  </a:schemeClr>
                </a:solidFill>
              </a:rPr>
              <a:t>We have </a:t>
            </a:r>
            <a:r>
              <a:rPr lang="en-US" sz="2000" b="1" dirty="0">
                <a:solidFill>
                  <a:schemeClr val="accent6"/>
                </a:solidFill>
              </a:rPr>
              <a:t>79 </a:t>
            </a:r>
            <a:r>
              <a:rPr lang="en-US" dirty="0">
                <a:solidFill>
                  <a:schemeClr val="tx2">
                    <a:lumMod val="90000"/>
                    <a:lumOff val="10000"/>
                  </a:schemeClr>
                </a:solidFill>
              </a:rPr>
              <a:t>Corporate Member Companies and </a:t>
            </a:r>
          </a:p>
          <a:p>
            <a:r>
              <a:rPr lang="en-US" dirty="0">
                <a:solidFill>
                  <a:schemeClr val="tx2">
                    <a:lumMod val="90000"/>
                    <a:lumOff val="10000"/>
                  </a:schemeClr>
                </a:solidFill>
              </a:rPr>
              <a:t>over </a:t>
            </a:r>
            <a:r>
              <a:rPr lang="en-US" sz="2000" b="1" dirty="0">
                <a:solidFill>
                  <a:schemeClr val="accent6"/>
                </a:solidFill>
              </a:rPr>
              <a:t>116</a:t>
            </a:r>
            <a:r>
              <a:rPr lang="en-US" dirty="0">
                <a:solidFill>
                  <a:schemeClr val="accent6"/>
                </a:solidFill>
              </a:rPr>
              <a:t> </a:t>
            </a:r>
            <a:r>
              <a:rPr lang="en-US" dirty="0">
                <a:solidFill>
                  <a:schemeClr val="tx2">
                    <a:lumMod val="90000"/>
                    <a:lumOff val="10000"/>
                  </a:schemeClr>
                </a:solidFill>
              </a:rPr>
              <a:t>affiliates throughout the globe.</a:t>
            </a:r>
            <a:endParaRPr lang="id-ID" dirty="0">
              <a:solidFill>
                <a:schemeClr val="tx2">
                  <a:lumMod val="90000"/>
                  <a:lumOff val="10000"/>
                </a:schemeClr>
              </a:solidFill>
            </a:endParaRPr>
          </a:p>
        </p:txBody>
      </p:sp>
    </p:spTree>
    <p:extLst>
      <p:ext uri="{BB962C8B-B14F-4D97-AF65-F5344CB8AC3E}">
        <p14:creationId xmlns:p14="http://schemas.microsoft.com/office/powerpoint/2010/main" val="4055576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ttentrepreneurship.com/wp-content/uploads/2014/08/online-business-connection.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2"/>
            <a:ext cx="3894667" cy="6857998"/>
          </a:xfrm>
          <a:prstGeom prst="rect">
            <a:avLst/>
          </a:prstGeom>
          <a:solidFill>
            <a:schemeClr val="tx1">
              <a:lumMod val="85000"/>
              <a:lumOff val="1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Text" lastClr="000000"/>
              </a:solidFill>
              <a:effectLst/>
              <a:uLnTx/>
              <a:uFillTx/>
            </a:endParaRPr>
          </a:p>
        </p:txBody>
      </p:sp>
      <p:sp>
        <p:nvSpPr>
          <p:cNvPr id="5" name="TextBox 4"/>
          <p:cNvSpPr txBox="1"/>
          <p:nvPr/>
        </p:nvSpPr>
        <p:spPr>
          <a:xfrm>
            <a:off x="566057" y="1447378"/>
            <a:ext cx="2801257" cy="1002327"/>
          </a:xfrm>
          <a:prstGeom prst="rect">
            <a:avLst/>
          </a:prstGeom>
        </p:spPr>
        <p:txBody>
          <a:bodyPr vert="horz" wrap="square" lIns="0" tIns="0" rIns="0" bIns="0" rtlCol="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3600" b="0" i="0" u="none" strike="noStrike" kern="0" cap="none" spc="200" normalizeH="0" baseline="0" noProof="0" dirty="0">
                <a:ln>
                  <a:noFill/>
                </a:ln>
                <a:solidFill>
                  <a:schemeClr val="bg1"/>
                </a:solidFill>
                <a:effectLst/>
                <a:uLnTx/>
                <a:uFillTx/>
                <a:latin typeface="Tw Cen MT Condensed" charset="0"/>
                <a:ea typeface="Tw Cen MT Condensed" charset="0"/>
                <a:cs typeface="Tw Cen MT Condensed" charset="0"/>
              </a:rPr>
              <a:t>MEMBER BENEFITS</a:t>
            </a:r>
          </a:p>
        </p:txBody>
      </p:sp>
      <p:sp>
        <p:nvSpPr>
          <p:cNvPr id="6" name="TextBox 5"/>
          <p:cNvSpPr txBox="1"/>
          <p:nvPr/>
        </p:nvSpPr>
        <p:spPr>
          <a:xfrm>
            <a:off x="435428" y="3050235"/>
            <a:ext cx="3062514" cy="2224315"/>
          </a:xfrm>
          <a:prstGeom prst="rect">
            <a:avLst/>
          </a:prstGeom>
        </p:spPr>
        <p:txBody>
          <a:bodyPr vert="horz"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chemeClr val="accent6">
                    <a:lumMod val="60000"/>
                    <a:lumOff val="40000"/>
                  </a:schemeClr>
                </a:solidFill>
                <a:effectLst/>
                <a:uLnTx/>
                <a:uFillTx/>
                <a:latin typeface="Georgia" panose="02040502050405020303" pitchFamily="18" charset="0"/>
                <a:ea typeface="Arial Unicode MS" panose="020B0604020202020204" pitchFamily="34" charset="-128"/>
                <a:cs typeface="Times New Roman" panose="02020603050405020304" pitchFamily="18" charset="0"/>
              </a:rPr>
              <a:t>Career </a:t>
            </a:r>
            <a:r>
              <a:rPr kumimoji="0" lang="en-US" sz="2800" b="1" i="1" u="none" strike="noStrike" kern="0" cap="none" spc="0" normalizeH="0" baseline="0" noProof="0" dirty="0">
                <a:ln>
                  <a:noFill/>
                </a:ln>
                <a:solidFill>
                  <a:schemeClr val="bg1"/>
                </a:solidFill>
                <a:effectLst/>
                <a:uLnTx/>
                <a:uFillTx/>
                <a:latin typeface="Georgia" panose="02040502050405020303" pitchFamily="18" charset="0"/>
                <a:ea typeface="Arial Unicode MS" panose="020B0604020202020204" pitchFamily="34" charset="-128"/>
                <a:cs typeface="Times New Roman" panose="02020603050405020304" pitchFamily="18" charset="0"/>
              </a:rPr>
              <a:t>enhancing</a:t>
            </a:r>
            <a:r>
              <a:rPr kumimoji="0" lang="en-US" sz="2800" b="0" i="1" u="none" strike="noStrike" kern="0" cap="none" spc="0" normalizeH="0" baseline="0" noProof="0" dirty="0">
                <a:ln>
                  <a:noFill/>
                </a:ln>
                <a:solidFill>
                  <a:schemeClr val="accent6">
                    <a:lumMod val="60000"/>
                    <a:lumOff val="40000"/>
                  </a:schemeClr>
                </a:solidFill>
                <a:effectLst/>
                <a:uLnTx/>
                <a:uFillTx/>
                <a:latin typeface="Georgia" panose="02040502050405020303" pitchFamily="18" charset="0"/>
                <a:ea typeface="Arial Unicode MS" panose="020B0604020202020204" pitchFamily="34" charset="-128"/>
                <a:cs typeface="Times New Roman" panose="02020603050405020304" pitchFamily="18" charset="0"/>
              </a:rPr>
              <a:t> tools to help you </a:t>
            </a:r>
            <a:r>
              <a:rPr kumimoji="0" lang="en-US" sz="2800" b="1" i="1" u="none" strike="noStrike" kern="0" cap="none" spc="0" normalizeH="0" baseline="0" noProof="0" dirty="0">
                <a:ln>
                  <a:noFill/>
                </a:ln>
                <a:solidFill>
                  <a:schemeClr val="bg1"/>
                </a:solidFill>
                <a:effectLst/>
                <a:uLnTx/>
                <a:uFillTx/>
                <a:latin typeface="Georgia" panose="02040502050405020303" pitchFamily="18" charset="0"/>
                <a:ea typeface="Arial Unicode MS" panose="020B0604020202020204" pitchFamily="34" charset="-128"/>
                <a:cs typeface="Times New Roman" panose="02020603050405020304" pitchFamily="18" charset="0"/>
              </a:rPr>
              <a:t>advance</a:t>
            </a:r>
            <a:endParaRPr kumimoji="0" lang="en-US" sz="1100" b="1" i="1" u="none" strike="noStrike" kern="0" cap="none" spc="0" normalizeH="0" baseline="0" noProof="0" dirty="0">
              <a:ln>
                <a:noFill/>
              </a:ln>
              <a:solidFill>
                <a:schemeClr val="bg1"/>
              </a:solidFill>
              <a:effectLst/>
              <a:uLnTx/>
              <a:uFillTx/>
              <a:latin typeface="Georgia" panose="02040502050405020303" pitchFamily="18" charset="0"/>
              <a:ea typeface="Arial Unicode MS" panose="020B0604020202020204" pitchFamily="34" charset="-128"/>
              <a:cs typeface="Times New Roman" panose="02020603050405020304" pitchFamily="18" charset="0"/>
            </a:endParaRPr>
          </a:p>
        </p:txBody>
      </p:sp>
      <p:cxnSp>
        <p:nvCxnSpPr>
          <p:cNvPr id="9" name="Straight Connector 8"/>
          <p:cNvCxnSpPr/>
          <p:nvPr/>
        </p:nvCxnSpPr>
        <p:spPr>
          <a:xfrm>
            <a:off x="597504" y="2239735"/>
            <a:ext cx="26441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58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HIGHLIGHT OF KEY MEMBER BENEFITS</a:t>
            </a:r>
          </a:p>
        </p:txBody>
      </p:sp>
      <p:sp>
        <p:nvSpPr>
          <p:cNvPr id="4" name="Slide Number Placeholder 3"/>
          <p:cNvSpPr>
            <a:spLocks noGrp="1"/>
          </p:cNvSpPr>
          <p:nvPr>
            <p:ph type="sldNum" sz="quarter" idx="12"/>
          </p:nvPr>
        </p:nvSpPr>
        <p:spPr/>
        <p:txBody>
          <a:bodyPr/>
          <a:lstStyle/>
          <a:p>
            <a:fld id="{FCEE2C88-6C8F-484D-AF69-578F576B1F44}" type="slidenum">
              <a:rPr lang="en-US" smtClean="0"/>
              <a:pPr/>
              <a:t>6</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6</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770749428"/>
              </p:ext>
            </p:extLst>
          </p:nvPr>
        </p:nvGraphicFramePr>
        <p:xfrm>
          <a:off x="496021" y="1222081"/>
          <a:ext cx="11059800" cy="4931868"/>
        </p:xfrm>
        <a:graphic>
          <a:graphicData uri="http://schemas.openxmlformats.org/drawingml/2006/table">
            <a:tbl>
              <a:tblPr firstRow="1" bandRow="1">
                <a:tableStyleId>{5C22544A-7EE6-4342-B048-85BDC9FD1C3A}</a:tableStyleId>
              </a:tblPr>
              <a:tblGrid>
                <a:gridCol w="2211960">
                  <a:extLst>
                    <a:ext uri="{9D8B030D-6E8A-4147-A177-3AD203B41FA5}">
                      <a16:colId xmlns:a16="http://schemas.microsoft.com/office/drawing/2014/main" val="40512383"/>
                    </a:ext>
                  </a:extLst>
                </a:gridCol>
                <a:gridCol w="2211960">
                  <a:extLst>
                    <a:ext uri="{9D8B030D-6E8A-4147-A177-3AD203B41FA5}">
                      <a16:colId xmlns:a16="http://schemas.microsoft.com/office/drawing/2014/main" val="2857071101"/>
                    </a:ext>
                  </a:extLst>
                </a:gridCol>
                <a:gridCol w="2211960">
                  <a:extLst>
                    <a:ext uri="{9D8B030D-6E8A-4147-A177-3AD203B41FA5}">
                      <a16:colId xmlns:a16="http://schemas.microsoft.com/office/drawing/2014/main" val="270953171"/>
                    </a:ext>
                  </a:extLst>
                </a:gridCol>
                <a:gridCol w="2211960">
                  <a:extLst>
                    <a:ext uri="{9D8B030D-6E8A-4147-A177-3AD203B41FA5}">
                      <a16:colId xmlns:a16="http://schemas.microsoft.com/office/drawing/2014/main" val="345433917"/>
                    </a:ext>
                  </a:extLst>
                </a:gridCol>
                <a:gridCol w="2211960">
                  <a:extLst>
                    <a:ext uri="{9D8B030D-6E8A-4147-A177-3AD203B41FA5}">
                      <a16:colId xmlns:a16="http://schemas.microsoft.com/office/drawing/2014/main" val="915190439"/>
                    </a:ext>
                  </a:extLst>
                </a:gridCol>
              </a:tblGrid>
              <a:tr h="1643956">
                <a:tc>
                  <a:txBody>
                    <a:bodyPr/>
                    <a:lstStyle/>
                    <a:p>
                      <a:pPr algn="ctr"/>
                      <a:r>
                        <a:rPr lang="en-US" sz="2000" b="0" dirty="0">
                          <a:solidFill>
                            <a:schemeClr val="tx1">
                              <a:lumMod val="85000"/>
                              <a:lumOff val="15000"/>
                            </a:schemeClr>
                          </a:solidFill>
                          <a:latin typeface="+mj-lt"/>
                        </a:rPr>
                        <a:t>CAREER CENTER</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tx1">
                              <a:lumMod val="85000"/>
                              <a:lumOff val="15000"/>
                            </a:schemeClr>
                          </a:solidFill>
                          <a:latin typeface="+mj-lt"/>
                        </a:rPr>
                        <a:t>PODCASTS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tx1">
                              <a:lumMod val="85000"/>
                              <a:lumOff val="15000"/>
                            </a:schemeClr>
                          </a:solidFill>
                          <a:latin typeface="+mj-lt"/>
                        </a:rPr>
                        <a:t>WEBINARS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tx1">
                              <a:lumMod val="85000"/>
                              <a:lumOff val="15000"/>
                            </a:schemeClr>
                          </a:solidFill>
                          <a:latin typeface="+mj-lt"/>
                        </a:rPr>
                        <a:t>TOOLS &amp; TEMPLATES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tx1">
                              <a:lumMod val="85000"/>
                              <a:lumOff val="15000"/>
                            </a:schemeClr>
                          </a:solidFill>
                          <a:latin typeface="+mj-lt"/>
                        </a:rPr>
                        <a:t>GLOSSARY</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87721913"/>
                  </a:ext>
                </a:extLst>
              </a:tr>
              <a:tr h="1643956">
                <a:tc>
                  <a:txBody>
                    <a:bodyPr/>
                    <a:lstStyle/>
                    <a:p>
                      <a:pPr algn="ctr"/>
                      <a:r>
                        <a:rPr lang="en-US" sz="2000" b="0" dirty="0">
                          <a:solidFill>
                            <a:schemeClr val="tx1">
                              <a:lumMod val="85000"/>
                              <a:lumOff val="15000"/>
                            </a:schemeClr>
                          </a:solidFill>
                          <a:latin typeface="+mj-lt"/>
                        </a:rPr>
                        <a:t>EXTENSIVE NETWORK</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tx1">
                              <a:lumMod val="85000"/>
                              <a:lumOff val="15000"/>
                            </a:schemeClr>
                          </a:solidFill>
                          <a:latin typeface="+mj-lt"/>
                        </a:rPr>
                        <a:t>RESEARCH</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000" b="0" dirty="0">
                          <a:solidFill>
                            <a:schemeClr val="tx1">
                              <a:lumMod val="85000"/>
                              <a:lumOff val="15000"/>
                            </a:schemeClr>
                          </a:solidFill>
                          <a:latin typeface="+mj-lt"/>
                        </a:rPr>
                        <a:t>PURCHASING</a:t>
                      </a:r>
                      <a:r>
                        <a:rPr lang="en-US" sz="2000" b="0" baseline="0" dirty="0">
                          <a:solidFill>
                            <a:schemeClr val="tx1">
                              <a:lumMod val="85000"/>
                              <a:lumOff val="15000"/>
                            </a:schemeClr>
                          </a:solidFill>
                          <a:latin typeface="+mj-lt"/>
                        </a:rPr>
                        <a:t> &amp; SUPPLIER GUIDE</a:t>
                      </a:r>
                      <a:endParaRPr lang="en-US" sz="2000" b="0" dirty="0">
                        <a:solidFill>
                          <a:schemeClr val="tx1">
                            <a:lumMod val="85000"/>
                            <a:lumOff val="15000"/>
                          </a:schemeClr>
                        </a:solidFill>
                        <a:latin typeface="+mj-lt"/>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tx1">
                              <a:lumMod val="85000"/>
                              <a:lumOff val="15000"/>
                            </a:schemeClr>
                          </a:solidFill>
                          <a:latin typeface="+mj-lt"/>
                        </a:rPr>
                        <a:t>PRO PURCHASER</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tx1">
                              <a:lumMod val="85000"/>
                              <a:lumOff val="15000"/>
                            </a:schemeClr>
                          </a:solidFill>
                          <a:latin typeface="+mj-lt"/>
                        </a:rPr>
                        <a:t>BUSINESS SOURCE</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54442868"/>
                  </a:ext>
                </a:extLst>
              </a:tr>
              <a:tr h="1643956">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mj-lt"/>
                        </a:rPr>
                        <a:t>ISM MASTERY MODEL</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000" b="0" dirty="0">
                          <a:solidFill>
                            <a:schemeClr val="tx1">
                              <a:lumMod val="85000"/>
                              <a:lumOff val="15000"/>
                            </a:schemeClr>
                          </a:solidFill>
                          <a:latin typeface="+mj-lt"/>
                        </a:rPr>
                        <a:t>PUBLICATIONS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mj-lt"/>
                        </a:rPr>
                        <a:t>GROUPS &amp; FORUMS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000" b="0" dirty="0">
                        <a:solidFill>
                          <a:schemeClr val="tx1">
                            <a:lumMod val="85000"/>
                            <a:lumOff val="15000"/>
                          </a:schemeClr>
                        </a:solidFill>
                        <a:latin typeface="+mj-lt"/>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000" b="0" dirty="0">
                        <a:solidFill>
                          <a:schemeClr val="tx1">
                            <a:lumMod val="85000"/>
                            <a:lumOff val="15000"/>
                          </a:schemeClr>
                        </a:solidFill>
                        <a:latin typeface="+mj-lt"/>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0776742"/>
                  </a:ext>
                </a:extLst>
              </a:tr>
            </a:tbl>
          </a:graphicData>
        </a:graphic>
      </p:graphicFrame>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6007" y="5020924"/>
            <a:ext cx="1053433" cy="715590"/>
          </a:xfrm>
          <a:prstGeom prst="rect">
            <a:avLst/>
          </a:prstGeom>
        </p:spPr>
      </p:pic>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0184" y="1700108"/>
            <a:ext cx="497115" cy="764443"/>
          </a:xfrm>
          <a:prstGeom prst="rect">
            <a:avLst/>
          </a:prstGeom>
        </p:spPr>
      </p:pic>
      <p:pic>
        <p:nvPicPr>
          <p:cNvPr id="16" name="Picture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38597" y="1557951"/>
            <a:ext cx="935485" cy="935485"/>
          </a:xfrm>
          <a:prstGeom prst="rect">
            <a:avLst/>
          </a:prstGeom>
        </p:spPr>
      </p:pic>
      <p:pic>
        <p:nvPicPr>
          <p:cNvPr id="17" name="Picture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59907" y="1632954"/>
            <a:ext cx="706411" cy="775428"/>
          </a:xfrm>
          <a:prstGeom prst="rect">
            <a:avLst/>
          </a:prstGeom>
        </p:spPr>
      </p:pic>
      <p:pic>
        <p:nvPicPr>
          <p:cNvPr id="12290" name="Picture 2" descr="https://cdn1.iconfinder.com/data/icons/business-and-finance-20/200/vector_65_05-512.png"/>
          <p:cNvPicPr>
            <a:picLocks noChangeAspect="1" noChangeArrowheads="1"/>
          </p:cNvPicPr>
          <p:nvPr/>
        </p:nvPicPr>
        <p:blipFill>
          <a:blip r:embed="rId7" cstate="screen">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a:off x="1147611" y="1557951"/>
            <a:ext cx="869968" cy="86996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890674" y="4965655"/>
            <a:ext cx="1383841" cy="758428"/>
            <a:chOff x="-4169363" y="3678482"/>
            <a:chExt cx="1803534" cy="988445"/>
          </a:xfrm>
        </p:grpSpPr>
        <p:pic>
          <p:nvPicPr>
            <p:cNvPr id="20" name="Picture 19"/>
            <p:cNvPicPr>
              <a:picLocks noChangeAspect="1"/>
            </p:cNvPicPr>
            <p:nvPr/>
          </p:nvPicPr>
          <p:blipFill rotWithShape="1">
            <a:blip r:embed="rId8" cstate="screen">
              <a:duotone>
                <a:prstClr val="black"/>
                <a:schemeClr val="accent6">
                  <a:tint val="45000"/>
                  <a:satMod val="400000"/>
                </a:schemeClr>
              </a:duotone>
              <a:extLst>
                <a:ext uri="{28A0092B-C50C-407E-A947-70E740481C1C}">
                  <a14:useLocalDpi xmlns:a14="http://schemas.microsoft.com/office/drawing/2010/main"/>
                </a:ext>
              </a:extLst>
            </a:blip>
            <a:srcRect/>
            <a:stretch/>
          </p:blipFill>
          <p:spPr>
            <a:xfrm>
              <a:off x="-4169363" y="3678482"/>
              <a:ext cx="1803534" cy="945734"/>
            </a:xfrm>
            <a:prstGeom prst="rect">
              <a:avLst/>
            </a:prstGeom>
          </p:spPr>
        </p:pic>
        <p:pic>
          <p:nvPicPr>
            <p:cNvPr id="21" name="Picture 20"/>
            <p:cNvPicPr>
              <a:picLocks noChangeAspect="1"/>
            </p:cNvPicPr>
            <p:nvPr/>
          </p:nvPicPr>
          <p:blipFill rotWithShape="1">
            <a:blip r:embed="rId9" cstate="screen">
              <a:clrChange>
                <a:clrFrom>
                  <a:srgbClr val="0A0F14"/>
                </a:clrFrom>
                <a:clrTo>
                  <a:srgbClr val="0A0F14">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3414042" y="4009722"/>
              <a:ext cx="966479" cy="657205"/>
            </a:xfrm>
            <a:prstGeom prst="rect">
              <a:avLst/>
            </a:prstGeom>
          </p:spPr>
        </p:pic>
      </p:grpSp>
      <p:pic>
        <p:nvPicPr>
          <p:cNvPr id="2050" name="Picture 2" descr="http://www.erzurumaziziye.bel.tr/img/hak.jp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473952" y="4794541"/>
            <a:ext cx="1064774" cy="10647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odnetworkli.org/wp-content/uploads/2015/09/networking-icon1.png"/>
          <p:cNvPicPr>
            <a:picLocks noChangeAspect="1" noChangeArrowheads="1"/>
          </p:cNvPicPr>
          <p:nvPr/>
        </p:nvPicPr>
        <p:blipFill>
          <a:blip r:embed="rId11" cstate="screen">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1147611" y="3111771"/>
            <a:ext cx="985056" cy="98505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d30y9cdsu7xlg0.cloudfront.net/png/42956-200.png"/>
          <p:cNvPicPr>
            <a:picLocks noChangeAspect="1" noChangeArrowheads="1"/>
          </p:cNvPicPr>
          <p:nvPr/>
        </p:nvPicPr>
        <p:blipFill>
          <a:blip r:embed="rId13"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61235" y="3263270"/>
            <a:ext cx="797596" cy="79759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vaporstore.com/wp-content/uploads/2015/08/glossary_icon_23.png"/>
          <p:cNvPicPr>
            <a:picLocks noChangeAspect="1" noChangeArrowheads="1"/>
          </p:cNvPicPr>
          <p:nvPr/>
        </p:nvPicPr>
        <p:blipFill rotWithShape="1">
          <a:blip r:embed="rId14" cstate="screen">
            <a:clrChange>
              <a:clrFrom>
                <a:srgbClr val="F2EEE5"/>
              </a:clrFrom>
              <a:clrTo>
                <a:srgbClr val="F2EEE5">
                  <a:alpha val="0"/>
                </a:srgbClr>
              </a:clrTo>
            </a:clrChange>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9682530" y="1529973"/>
            <a:ext cx="1493989" cy="1013927"/>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icons.iconarchive.com/icons/custom-icon-design/pretty-office-5/256/glossary-icon.png"/>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5587399" y="3111770"/>
            <a:ext cx="823670" cy="82367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s://cdn4.iconfinder.com/data/icons/small-n-flat/24/book-128.png"/>
          <p:cNvPicPr>
            <a:picLocks noChangeAspect="1" noChangeArrowheads="1"/>
          </p:cNvPicPr>
          <p:nvPr/>
        </p:nvPicPr>
        <p:blipFill>
          <a:blip r:embed="rId16">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9930719" y="3218924"/>
            <a:ext cx="938182" cy="938183"/>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ttp://datasourceconsulting.com/wp-content/uploads/2015/06/Business-Intelligence-Tools.png"/>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7835157" y="3111770"/>
            <a:ext cx="1040910" cy="94909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876576" y="5037946"/>
            <a:ext cx="3121367" cy="1015663"/>
          </a:xfrm>
          <a:prstGeom prst="rect">
            <a:avLst/>
          </a:prstGeom>
          <a:noFill/>
        </p:spPr>
        <p:txBody>
          <a:bodyPr wrap="none" lIns="91440" tIns="45720" rIns="91440" bIns="45720">
            <a:spAutoFit/>
          </a:bodyPr>
          <a:lstStyle/>
          <a:p>
            <a:pPr algn="ctr"/>
            <a:r>
              <a:rPr lang="en-US" sz="6000" b="0" cap="none" spc="0" dirty="0">
                <a:ln w="0"/>
                <a:solidFill>
                  <a:schemeClr val="accent6"/>
                </a:solidFill>
                <a:effectLst>
                  <a:outerShdw blurRad="38100" dist="19050" dir="2700000" algn="tl" rotWithShape="0">
                    <a:schemeClr val="dk1">
                      <a:alpha val="40000"/>
                    </a:schemeClr>
                  </a:outerShdw>
                </a:effectLst>
              </a:rPr>
              <a:t>and more</a:t>
            </a:r>
          </a:p>
        </p:txBody>
      </p:sp>
    </p:spTree>
    <p:extLst>
      <p:ext uri="{BB962C8B-B14F-4D97-AF65-F5344CB8AC3E}">
        <p14:creationId xmlns:p14="http://schemas.microsoft.com/office/powerpoint/2010/main" val="2825126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CONNECTION THROUGH MEMBERSHIP</a:t>
            </a:r>
          </a:p>
        </p:txBody>
      </p:sp>
      <p:sp>
        <p:nvSpPr>
          <p:cNvPr id="4" name="Slide Number Placeholder 3"/>
          <p:cNvSpPr>
            <a:spLocks noGrp="1"/>
          </p:cNvSpPr>
          <p:nvPr>
            <p:ph type="sldNum" sz="quarter" idx="12"/>
          </p:nvPr>
        </p:nvSpPr>
        <p:spPr/>
        <p:txBody>
          <a:bodyPr/>
          <a:lstStyle/>
          <a:p>
            <a:fld id="{FCEE2C88-6C8F-484D-AF69-578F576B1F44}" type="slidenum">
              <a:rPr lang="en-US" smtClean="0"/>
              <a:pPr/>
              <a:t>7</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7</a:t>
            </a:fld>
            <a:endParaRPr lang="en-US" dirty="0"/>
          </a:p>
        </p:txBody>
      </p:sp>
      <p:sp>
        <p:nvSpPr>
          <p:cNvPr id="2" name="Rectangle 1"/>
          <p:cNvSpPr/>
          <p:nvPr/>
        </p:nvSpPr>
        <p:spPr>
          <a:xfrm>
            <a:off x="2648800" y="1419406"/>
            <a:ext cx="8822766" cy="707886"/>
          </a:xfrm>
          <a:prstGeom prst="rect">
            <a:avLst/>
          </a:prstGeom>
        </p:spPr>
        <p:txBody>
          <a:bodyPr wrap="square">
            <a:spAutoFit/>
          </a:bodyPr>
          <a:lstStyle/>
          <a:p>
            <a:r>
              <a:rPr lang="en-US" sz="2000" b="1" dirty="0"/>
              <a:t>ISM Groups are composed of members with common interests for education and networking in various topics. </a:t>
            </a:r>
          </a:p>
        </p:txBody>
      </p:sp>
      <p:sp>
        <p:nvSpPr>
          <p:cNvPr id="3" name="Rectangle 2"/>
          <p:cNvSpPr/>
          <p:nvPr/>
        </p:nvSpPr>
        <p:spPr>
          <a:xfrm>
            <a:off x="2648800" y="3833336"/>
            <a:ext cx="8822766" cy="1015663"/>
          </a:xfrm>
          <a:prstGeom prst="rect">
            <a:avLst/>
          </a:prstGeom>
        </p:spPr>
        <p:txBody>
          <a:bodyPr wrap="square">
            <a:spAutoFit/>
          </a:bodyPr>
          <a:lstStyle/>
          <a:p>
            <a:r>
              <a:rPr lang="en-US" sz="2000" b="1" dirty="0"/>
              <a:t>ISM Forums are composed of members who are employed in a specific sector and come together for the sole purpose of exchanging information and ideas about supply management in that specific sector. </a:t>
            </a:r>
            <a:endParaRPr lang="en-US" sz="2000" b="1" i="0" dirty="0">
              <a:effectLst/>
            </a:endParaRPr>
          </a:p>
        </p:txBody>
      </p:sp>
      <p:sp>
        <p:nvSpPr>
          <p:cNvPr id="76" name="Rounded Rectangle 75"/>
          <p:cNvSpPr/>
          <p:nvPr/>
        </p:nvSpPr>
        <p:spPr>
          <a:xfrm>
            <a:off x="637881" y="1493061"/>
            <a:ext cx="1744672" cy="343788"/>
          </a:xfrm>
          <a:prstGeom prst="roundRect">
            <a:avLst>
              <a:gd name="adj" fmla="val 50000"/>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spc="200" dirty="0"/>
              <a:t>ISM GROUPS</a:t>
            </a:r>
          </a:p>
        </p:txBody>
      </p:sp>
      <p:sp>
        <p:nvSpPr>
          <p:cNvPr id="77" name="Rounded Rectangle 76"/>
          <p:cNvSpPr/>
          <p:nvPr/>
        </p:nvSpPr>
        <p:spPr>
          <a:xfrm>
            <a:off x="650581" y="3833336"/>
            <a:ext cx="1744672" cy="343788"/>
          </a:xfrm>
          <a:prstGeom prst="roundRect">
            <a:avLst>
              <a:gd name="adj" fmla="val 50000"/>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spc="200" dirty="0"/>
              <a:t>ISM  FORUMS</a:t>
            </a:r>
          </a:p>
        </p:txBody>
      </p:sp>
      <p:sp>
        <p:nvSpPr>
          <p:cNvPr id="5" name="Rectangle 4"/>
          <p:cNvSpPr/>
          <p:nvPr/>
        </p:nvSpPr>
        <p:spPr>
          <a:xfrm>
            <a:off x="2648800" y="2105443"/>
            <a:ext cx="9029926" cy="1938992"/>
          </a:xfrm>
          <a:prstGeom prst="rect">
            <a:avLst/>
          </a:prstGeom>
        </p:spPr>
        <p:txBody>
          <a:bodyPr wrap="square" numCol="2">
            <a:spAutoFit/>
          </a:bodyPr>
          <a:lstStyle/>
          <a:p>
            <a:pPr marL="285750" indent="-285750">
              <a:buFont typeface="Arial" panose="020B0604020202020204" pitchFamily="34" charset="0"/>
              <a:buChar char="•"/>
            </a:pPr>
            <a:r>
              <a:rPr lang="en-US" sz="2000" dirty="0">
                <a:solidFill>
                  <a:schemeClr val="tx1">
                    <a:lumMod val="65000"/>
                    <a:lumOff val="35000"/>
                  </a:schemeClr>
                </a:solidFill>
              </a:rPr>
              <a:t>Indirect/Services </a:t>
            </a:r>
          </a:p>
          <a:p>
            <a:pPr marL="285750" indent="-285750">
              <a:buFont typeface="Arial" panose="020B0604020202020204" pitchFamily="34" charset="0"/>
              <a:buChar char="•"/>
            </a:pPr>
            <a:r>
              <a:rPr lang="en-US" sz="2000" dirty="0">
                <a:solidFill>
                  <a:schemeClr val="tx1">
                    <a:lumMod val="65000"/>
                    <a:lumOff val="35000"/>
                  </a:schemeClr>
                </a:solidFill>
              </a:rPr>
              <a:t>Materials Management Group</a:t>
            </a:r>
          </a:p>
          <a:p>
            <a:pPr marL="285750" indent="-285750">
              <a:buFont typeface="Arial" panose="020B0604020202020204" pitchFamily="34" charset="0"/>
              <a:buChar char="•"/>
            </a:pPr>
            <a:r>
              <a:rPr lang="en-US" sz="2000" dirty="0">
                <a:solidFill>
                  <a:schemeClr val="tx1">
                    <a:lumMod val="65000"/>
                    <a:lumOff val="35000"/>
                  </a:schemeClr>
                </a:solidFill>
              </a:rPr>
              <a:t>Northeast Supply Management Group</a:t>
            </a:r>
          </a:p>
          <a:p>
            <a:pPr marL="285750" indent="-285750">
              <a:buFont typeface="Arial" panose="020B0604020202020204" pitchFamily="34" charset="0"/>
              <a:buChar char="•"/>
            </a:pPr>
            <a:endParaRPr lang="en-US" sz="2000" dirty="0">
              <a:solidFill>
                <a:schemeClr val="tx1">
                  <a:lumMod val="65000"/>
                  <a:lumOff val="35000"/>
                </a:schemeClr>
              </a:solidFill>
            </a:endParaRPr>
          </a:p>
          <a:p>
            <a:pPr marL="285750" indent="-285750">
              <a:buFont typeface="Arial" panose="020B0604020202020204" pitchFamily="34" charset="0"/>
              <a:buChar char="•"/>
            </a:pPr>
            <a:endParaRPr lang="en-US" sz="2000" dirty="0">
              <a:solidFill>
                <a:schemeClr val="tx1">
                  <a:lumMod val="65000"/>
                  <a:lumOff val="35000"/>
                </a:schemeClr>
              </a:solidFill>
            </a:endParaRPr>
          </a:p>
          <a:p>
            <a:pPr marL="285750" indent="-285750">
              <a:buFont typeface="Arial" panose="020B0604020202020204" pitchFamily="34" charset="0"/>
              <a:buChar char="•"/>
            </a:pPr>
            <a:endParaRPr lang="en-US" sz="2000" dirty="0">
              <a:solidFill>
                <a:schemeClr val="tx1">
                  <a:lumMod val="65000"/>
                  <a:lumOff val="35000"/>
                </a:schemeClr>
              </a:solidFill>
            </a:endParaRPr>
          </a:p>
          <a:p>
            <a:pPr marL="285750" indent="-285750">
              <a:buFont typeface="Arial" panose="020B0604020202020204" pitchFamily="34" charset="0"/>
              <a:buChar char="•"/>
            </a:pPr>
            <a:r>
              <a:rPr lang="en-US" sz="2000" dirty="0">
                <a:solidFill>
                  <a:schemeClr val="tx1">
                    <a:lumMod val="65000"/>
                    <a:lumOff val="35000"/>
                  </a:schemeClr>
                </a:solidFill>
              </a:rPr>
              <a:t>Supplier Diversity Group </a:t>
            </a:r>
          </a:p>
          <a:p>
            <a:pPr marL="285750" indent="-285750">
              <a:buFont typeface="Arial" panose="020B0604020202020204" pitchFamily="34" charset="0"/>
              <a:buChar char="•"/>
            </a:pPr>
            <a:r>
              <a:rPr lang="en-US" sz="2000" dirty="0">
                <a:solidFill>
                  <a:schemeClr val="tx1">
                    <a:lumMod val="65000"/>
                    <a:lumOff val="35000"/>
                  </a:schemeClr>
                </a:solidFill>
              </a:rPr>
              <a:t>Supplier Management Group </a:t>
            </a:r>
          </a:p>
          <a:p>
            <a:pPr marL="285750" indent="-285750">
              <a:buFont typeface="Arial" panose="020B0604020202020204" pitchFamily="34" charset="0"/>
              <a:buChar char="•"/>
            </a:pPr>
            <a:r>
              <a:rPr lang="en-US" sz="2000" dirty="0">
                <a:solidFill>
                  <a:schemeClr val="tx1">
                    <a:lumMod val="65000"/>
                    <a:lumOff val="35000"/>
                  </a:schemeClr>
                </a:solidFill>
              </a:rPr>
              <a:t>Supply Chain Risk Management Group</a:t>
            </a:r>
          </a:p>
          <a:p>
            <a:pPr marL="285750" indent="-285750">
              <a:buFont typeface="Arial" panose="020B0604020202020204" pitchFamily="34" charset="0"/>
              <a:buChar char="•"/>
            </a:pPr>
            <a:r>
              <a:rPr lang="en-US" sz="2000" dirty="0">
                <a:solidFill>
                  <a:schemeClr val="tx1">
                    <a:lumMod val="65000"/>
                    <a:lumOff val="35000"/>
                  </a:schemeClr>
                </a:solidFill>
              </a:rPr>
              <a:t>Women in Leadership</a:t>
            </a:r>
          </a:p>
        </p:txBody>
      </p:sp>
      <p:sp>
        <p:nvSpPr>
          <p:cNvPr id="6" name="Rectangle 5"/>
          <p:cNvSpPr/>
          <p:nvPr/>
        </p:nvSpPr>
        <p:spPr>
          <a:xfrm>
            <a:off x="2703920" y="4942877"/>
            <a:ext cx="8839200" cy="1631216"/>
          </a:xfrm>
          <a:prstGeom prst="rect">
            <a:avLst/>
          </a:prstGeom>
        </p:spPr>
        <p:txBody>
          <a:bodyPr wrap="square" numCol="2">
            <a:spAutoFit/>
          </a:bodyPr>
          <a:lstStyle/>
          <a:p>
            <a:pPr marL="342900" indent="-342900">
              <a:buFont typeface="Arial" panose="020B0604020202020204" pitchFamily="34" charset="0"/>
              <a:buChar char="•"/>
            </a:pPr>
            <a:r>
              <a:rPr lang="en-US" sz="2000" dirty="0">
                <a:solidFill>
                  <a:schemeClr val="tx1">
                    <a:lumMod val="75000"/>
                    <a:lumOff val="25000"/>
                  </a:schemeClr>
                </a:solidFill>
              </a:rPr>
              <a:t>New York/New Jersey Forum  </a:t>
            </a:r>
          </a:p>
          <a:p>
            <a:pPr marL="342900" indent="-342900">
              <a:buFont typeface="Arial" panose="020B0604020202020204" pitchFamily="34" charset="0"/>
              <a:buChar char="•"/>
            </a:pPr>
            <a:r>
              <a:rPr lang="en-US" sz="2000" dirty="0">
                <a:solidFill>
                  <a:schemeClr val="tx1">
                    <a:lumMod val="75000"/>
                    <a:lumOff val="25000"/>
                  </a:schemeClr>
                </a:solidFill>
              </a:rPr>
              <a:t>Pharmaceutical Forum  </a:t>
            </a:r>
          </a:p>
          <a:p>
            <a:pPr marL="342900" indent="-342900">
              <a:buFont typeface="Arial" panose="020B0604020202020204" pitchFamily="34" charset="0"/>
              <a:buChar char="•"/>
            </a:pPr>
            <a:r>
              <a:rPr lang="en-US" sz="2000" dirty="0">
                <a:solidFill>
                  <a:schemeClr val="tx1">
                    <a:lumMod val="75000"/>
                    <a:lumOff val="25000"/>
                  </a:schemeClr>
                </a:solidFill>
              </a:rPr>
              <a:t>Southwest Forum  </a:t>
            </a:r>
          </a:p>
          <a:p>
            <a:pPr marL="342900" indent="-342900">
              <a:buFont typeface="Arial" panose="020B0604020202020204" pitchFamily="34" charset="0"/>
              <a:buChar char="•"/>
            </a:pPr>
            <a:endParaRPr lang="en-US" sz="2000" dirty="0">
              <a:solidFill>
                <a:schemeClr val="tx1">
                  <a:lumMod val="75000"/>
                  <a:lumOff val="25000"/>
                </a:schemeClr>
              </a:solidFill>
            </a:endParaRPr>
          </a:p>
          <a:p>
            <a:pPr marL="342900" indent="-342900">
              <a:buFont typeface="Arial" panose="020B0604020202020204" pitchFamily="34" charset="0"/>
              <a:buChar char="•"/>
            </a:pPr>
            <a:endParaRPr lang="en-US" sz="2000" dirty="0">
              <a:solidFill>
                <a:schemeClr val="tx1">
                  <a:lumMod val="75000"/>
                  <a:lumOff val="25000"/>
                </a:schemeClr>
              </a:solidFill>
            </a:endParaRPr>
          </a:p>
          <a:p>
            <a:pPr marL="342900" indent="-342900">
              <a:buFont typeface="Arial" panose="020B0604020202020204" pitchFamily="34" charset="0"/>
              <a:buChar char="•"/>
            </a:pPr>
            <a:r>
              <a:rPr lang="en-US" sz="2000" dirty="0">
                <a:solidFill>
                  <a:schemeClr val="tx1">
                    <a:lumMod val="75000"/>
                    <a:lumOff val="25000"/>
                  </a:schemeClr>
                </a:solidFill>
              </a:rPr>
              <a:t>Steel Buyers Forum  </a:t>
            </a:r>
          </a:p>
          <a:p>
            <a:pPr marL="342900" indent="-342900">
              <a:buFont typeface="Arial" panose="020B0604020202020204" pitchFamily="34" charset="0"/>
              <a:buChar char="•"/>
            </a:pPr>
            <a:r>
              <a:rPr lang="en-US" sz="2000" dirty="0">
                <a:solidFill>
                  <a:schemeClr val="tx1">
                    <a:lumMod val="75000"/>
                    <a:lumOff val="25000"/>
                  </a:schemeClr>
                </a:solidFill>
              </a:rPr>
              <a:t>Utility Purchasing Management Group  </a:t>
            </a:r>
            <a:endParaRPr lang="en-US" sz="2000" i="0" dirty="0">
              <a:solidFill>
                <a:schemeClr val="tx1">
                  <a:lumMod val="75000"/>
                  <a:lumOff val="25000"/>
                </a:schemeClr>
              </a:solidFill>
              <a:effectLst/>
            </a:endParaRPr>
          </a:p>
        </p:txBody>
      </p:sp>
    </p:spTree>
    <p:extLst>
      <p:ext uri="{BB962C8B-B14F-4D97-AF65-F5344CB8AC3E}">
        <p14:creationId xmlns:p14="http://schemas.microsoft.com/office/powerpoint/2010/main" val="3578655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CEE2C88-6C8F-484D-AF69-578F576B1F44}" type="slidenum">
              <a:rPr lang="en-US" smtClean="0"/>
              <a:pPr/>
              <a:t>8</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8</a:t>
            </a:fld>
            <a:endParaRPr lang="en-US" dirty="0"/>
          </a:p>
        </p:txBody>
      </p:sp>
      <p:sp>
        <p:nvSpPr>
          <p:cNvPr id="2" name="Text Placeholder 1"/>
          <p:cNvSpPr>
            <a:spLocks noGrp="1"/>
          </p:cNvSpPr>
          <p:nvPr>
            <p:ph type="body" sz="quarter" idx="14"/>
          </p:nvPr>
        </p:nvSpPr>
        <p:spPr/>
        <p:txBody>
          <a:bodyPr>
            <a:noAutofit/>
          </a:bodyPr>
          <a:lstStyle/>
          <a:p>
            <a:r>
              <a:rPr lang="en-US" sz="2400" dirty="0">
                <a:latin typeface="+mj-lt"/>
              </a:rPr>
              <a:t>PUBLICATIONS</a:t>
            </a:r>
          </a:p>
        </p:txBody>
      </p:sp>
      <p:graphicFrame>
        <p:nvGraphicFramePr>
          <p:cNvPr id="5" name="Table 4"/>
          <p:cNvGraphicFramePr>
            <a:graphicFrameLocks noGrp="1"/>
          </p:cNvGraphicFramePr>
          <p:nvPr>
            <p:extLst>
              <p:ext uri="{D42A27DB-BD31-4B8C-83A1-F6EECF244321}">
                <p14:modId xmlns:p14="http://schemas.microsoft.com/office/powerpoint/2010/main" val="3623638360"/>
              </p:ext>
            </p:extLst>
          </p:nvPr>
        </p:nvGraphicFramePr>
        <p:xfrm>
          <a:off x="637881" y="1359892"/>
          <a:ext cx="6459605" cy="4880727"/>
        </p:xfrm>
        <a:graphic>
          <a:graphicData uri="http://schemas.openxmlformats.org/drawingml/2006/table">
            <a:tbl>
              <a:tblPr firstRow="1" firstCol="1" bandRow="1">
                <a:tableStyleId>{2D5ABB26-0587-4C30-8999-92F81FD0307C}</a:tableStyleId>
              </a:tblPr>
              <a:tblGrid>
                <a:gridCol w="5168515">
                  <a:extLst>
                    <a:ext uri="{9D8B030D-6E8A-4147-A177-3AD203B41FA5}">
                      <a16:colId xmlns:a16="http://schemas.microsoft.com/office/drawing/2014/main" val="2479279587"/>
                    </a:ext>
                  </a:extLst>
                </a:gridCol>
                <a:gridCol w="1291090">
                  <a:extLst>
                    <a:ext uri="{9D8B030D-6E8A-4147-A177-3AD203B41FA5}">
                      <a16:colId xmlns:a16="http://schemas.microsoft.com/office/drawing/2014/main" val="1436928697"/>
                    </a:ext>
                  </a:extLst>
                </a:gridCol>
              </a:tblGrid>
              <a:tr h="308727">
                <a:tc>
                  <a:txBody>
                    <a:bodyPr/>
                    <a:lstStyle/>
                    <a:p>
                      <a:pPr marL="0" marR="0">
                        <a:spcBef>
                          <a:spcPts val="0"/>
                        </a:spcBef>
                        <a:spcAft>
                          <a:spcPts val="0"/>
                        </a:spcAft>
                      </a:pPr>
                      <a:r>
                        <a:rPr lang="en-US" sz="1200" b="1" dirty="0">
                          <a:solidFill>
                            <a:schemeClr val="bg1"/>
                          </a:solidFill>
                          <a:effectLst/>
                          <a:latin typeface="Tw Cen MT" panose="020B0602020104020603" pitchFamily="34" charset="0"/>
                          <a:ea typeface="Tw Cen MT" panose="020B0602020104020603" pitchFamily="34" charset="0"/>
                          <a:cs typeface="Times New Roman" panose="02020603050405020304" pitchFamily="18" charset="0"/>
                        </a:rPr>
                        <a:t>PUBLICATION</a:t>
                      </a:r>
                    </a:p>
                  </a:txBody>
                  <a:tcPr marL="56593" marR="5659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a:lnSpc>
                          <a:spcPct val="105000"/>
                        </a:lnSpc>
                        <a:spcBef>
                          <a:spcPts val="0"/>
                        </a:spcBef>
                        <a:spcAft>
                          <a:spcPts val="0"/>
                        </a:spcAft>
                      </a:pPr>
                      <a:r>
                        <a:rPr lang="en-US" sz="1200" b="1" dirty="0">
                          <a:solidFill>
                            <a:schemeClr val="bg1"/>
                          </a:solidFill>
                          <a:effectLst/>
                        </a:rPr>
                        <a:t>FREQUENCY</a:t>
                      </a:r>
                      <a:endParaRPr lang="en-US" sz="1200" b="1" dirty="0">
                        <a:solidFill>
                          <a:schemeClr val="bg1"/>
                        </a:solidFill>
                        <a:effectLst/>
                        <a:latin typeface="Tw Cen MT" panose="020B0602020104020603"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73475679"/>
                  </a:ext>
                </a:extLst>
              </a:tr>
              <a:tr h="482883">
                <a:tc>
                  <a:txBody>
                    <a:bodyPr/>
                    <a:lstStyle/>
                    <a:p>
                      <a:pPr marL="0" marR="0">
                        <a:spcBef>
                          <a:spcPts val="0"/>
                        </a:spcBef>
                        <a:spcAft>
                          <a:spcPts val="0"/>
                        </a:spcAft>
                      </a:pPr>
                      <a:r>
                        <a:rPr lang="en-US" sz="1500" b="1" i="1" dirty="0">
                          <a:effectLst/>
                        </a:rPr>
                        <a:t>Inside Supply Management</a:t>
                      </a:r>
                      <a:r>
                        <a:rPr lang="en-US" sz="1500" b="1" i="1" baseline="30000" dirty="0">
                          <a:effectLst/>
                        </a:rPr>
                        <a:t>®</a:t>
                      </a:r>
                      <a:r>
                        <a:rPr lang="en-US" sz="1500" b="1" dirty="0">
                          <a:effectLst/>
                        </a:rPr>
                        <a:t> magazine</a:t>
                      </a:r>
                    </a:p>
                    <a:p>
                      <a:pPr marL="0" marR="0">
                        <a:spcBef>
                          <a:spcPts val="0"/>
                        </a:spcBef>
                        <a:spcAft>
                          <a:spcPts val="0"/>
                        </a:spcAft>
                      </a:pPr>
                      <a:r>
                        <a:rPr lang="en-US" sz="1500" dirty="0">
                          <a:effectLst/>
                        </a:rPr>
                        <a:t>ISM’s monthly members only magazine features the latest industry information and trends that you need to know about. </a:t>
                      </a:r>
                    </a:p>
                    <a:p>
                      <a:pPr marL="0" marR="0">
                        <a:spcBef>
                          <a:spcPts val="0"/>
                        </a:spcBef>
                        <a:spcAft>
                          <a:spcPts val="0"/>
                        </a:spcAft>
                      </a:pPr>
                      <a:endParaRPr lang="en-US" sz="1500" dirty="0">
                        <a:effectLst/>
                        <a:latin typeface="Tw Cen MT" panose="020B0602020104020603" pitchFamily="34" charset="0"/>
                        <a:ea typeface="Tw Cen MT" panose="020B0602020104020603" pitchFamily="34" charset="0"/>
                        <a:cs typeface="Times New Roman" panose="02020603050405020304" pitchFamily="18" charset="0"/>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5000"/>
                        </a:lnSpc>
                        <a:spcBef>
                          <a:spcPts val="0"/>
                        </a:spcBef>
                        <a:spcAft>
                          <a:spcPts val="0"/>
                        </a:spcAft>
                      </a:pPr>
                      <a:r>
                        <a:rPr lang="en-US" sz="1500" dirty="0">
                          <a:effectLst/>
                        </a:rPr>
                        <a:t>9 issues/year</a:t>
                      </a:r>
                      <a:endParaRPr lang="en-US" sz="1500" dirty="0">
                        <a:effectLst/>
                        <a:latin typeface="Tw Cen MT" panose="020B0602020104020603" pitchFamily="34"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2867516"/>
                  </a:ext>
                </a:extLst>
              </a:tr>
              <a:tr h="482883">
                <a:tc>
                  <a:txBody>
                    <a:bodyPr/>
                    <a:lstStyle/>
                    <a:p>
                      <a:pPr marL="0" marR="0">
                        <a:spcBef>
                          <a:spcPts val="0"/>
                        </a:spcBef>
                        <a:spcAft>
                          <a:spcPts val="0"/>
                        </a:spcAft>
                      </a:pPr>
                      <a:r>
                        <a:rPr lang="en-US" sz="1500" b="1" dirty="0">
                          <a:effectLst/>
                        </a:rPr>
                        <a:t>E</a:t>
                      </a:r>
                      <a:r>
                        <a:rPr lang="en-US" sz="1500" b="1" baseline="30000" dirty="0">
                          <a:effectLst/>
                        </a:rPr>
                        <a:t>3</a:t>
                      </a:r>
                      <a:r>
                        <a:rPr lang="en-US" sz="1500" b="1" dirty="0">
                          <a:effectLst/>
                        </a:rPr>
                        <a:t>: Engage // Elevate // Emerge</a:t>
                      </a:r>
                    </a:p>
                    <a:p>
                      <a:pPr marL="0" marR="0">
                        <a:spcBef>
                          <a:spcPts val="0"/>
                        </a:spcBef>
                        <a:spcAft>
                          <a:spcPts val="0"/>
                        </a:spcAft>
                      </a:pPr>
                      <a:r>
                        <a:rPr lang="en-US" sz="1500" dirty="0">
                          <a:effectLst/>
                        </a:rPr>
                        <a:t>Our new digital, quarterly newsletter has insightful articles geared toward ISM members who are emerging or established in their field. </a:t>
                      </a:r>
                    </a:p>
                    <a:p>
                      <a:pPr marL="0" marR="0">
                        <a:spcBef>
                          <a:spcPts val="0"/>
                        </a:spcBef>
                        <a:spcAft>
                          <a:spcPts val="0"/>
                        </a:spcAft>
                      </a:pPr>
                      <a:endParaRPr lang="en-US" sz="1500" dirty="0">
                        <a:effectLst/>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5000"/>
                        </a:lnSpc>
                        <a:spcBef>
                          <a:spcPts val="0"/>
                        </a:spcBef>
                        <a:spcAft>
                          <a:spcPts val="0"/>
                        </a:spcAft>
                      </a:pPr>
                      <a:r>
                        <a:rPr lang="en-US" sz="1500" dirty="0">
                          <a:effectLst/>
                        </a:rPr>
                        <a:t>Quarterly</a:t>
                      </a:r>
                      <a:endParaRPr lang="en-US" sz="1500" dirty="0">
                        <a:effectLst/>
                        <a:latin typeface="Tw Cen MT" panose="020B0602020104020603" pitchFamily="34"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120144"/>
                  </a:ext>
                </a:extLst>
              </a:tr>
              <a:tr h="512055">
                <a:tc>
                  <a:txBody>
                    <a:bodyPr/>
                    <a:lstStyle/>
                    <a:p>
                      <a:pPr marL="0" marR="0">
                        <a:spcBef>
                          <a:spcPts val="0"/>
                        </a:spcBef>
                        <a:spcAft>
                          <a:spcPts val="0"/>
                        </a:spcAft>
                      </a:pPr>
                      <a:r>
                        <a:rPr lang="en-US" sz="1500" b="1" dirty="0">
                          <a:effectLst/>
                        </a:rPr>
                        <a:t>ISM Dashboard</a:t>
                      </a:r>
                    </a:p>
                    <a:p>
                      <a:pPr marL="0" marR="0">
                        <a:spcBef>
                          <a:spcPts val="0"/>
                        </a:spcBef>
                        <a:spcAft>
                          <a:spcPts val="0"/>
                        </a:spcAft>
                      </a:pPr>
                      <a:r>
                        <a:rPr lang="en-US" sz="1500" dirty="0">
                          <a:effectLst/>
                        </a:rPr>
                        <a:t>ISM and CAPS Research brings you a weekly snapshot of the latest research including study findings and benchmarks to keep you current with supply chain management trends. </a:t>
                      </a:r>
                    </a:p>
                    <a:p>
                      <a:pPr marL="0" marR="0">
                        <a:spcBef>
                          <a:spcPts val="0"/>
                        </a:spcBef>
                        <a:spcAft>
                          <a:spcPts val="0"/>
                        </a:spcAft>
                      </a:pPr>
                      <a:endParaRPr lang="en-US" sz="1500" dirty="0">
                        <a:effectLst/>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5000"/>
                        </a:lnSpc>
                        <a:spcBef>
                          <a:spcPts val="0"/>
                        </a:spcBef>
                        <a:spcAft>
                          <a:spcPts val="0"/>
                        </a:spcAft>
                      </a:pPr>
                      <a:r>
                        <a:rPr lang="en-US" sz="1500" dirty="0">
                          <a:effectLst/>
                        </a:rPr>
                        <a:t>Weekly</a:t>
                      </a:r>
                      <a:endParaRPr lang="en-US" sz="1500" dirty="0">
                        <a:effectLst/>
                        <a:latin typeface="Tw Cen MT" panose="020B0602020104020603" pitchFamily="34"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7929935"/>
                  </a:ext>
                </a:extLst>
              </a:tr>
              <a:tr h="512055">
                <a:tc>
                  <a:txBody>
                    <a:bodyPr/>
                    <a:lstStyle/>
                    <a:p>
                      <a:pPr marL="0" marR="0">
                        <a:spcBef>
                          <a:spcPts val="0"/>
                        </a:spcBef>
                        <a:spcAft>
                          <a:spcPts val="0"/>
                        </a:spcAft>
                      </a:pPr>
                      <a:r>
                        <a:rPr lang="en-US" sz="1500" b="1" dirty="0">
                          <a:effectLst/>
                        </a:rPr>
                        <a:t>Supply Chain Weekly</a:t>
                      </a:r>
                    </a:p>
                    <a:p>
                      <a:pPr marL="0" marR="0">
                        <a:spcBef>
                          <a:spcPts val="0"/>
                        </a:spcBef>
                        <a:spcAft>
                          <a:spcPts val="0"/>
                        </a:spcAft>
                      </a:pPr>
                      <a:r>
                        <a:rPr lang="en-US" sz="1500" dirty="0">
                          <a:effectLst/>
                        </a:rPr>
                        <a:t>We know you’re busy, so each week, we scour thousands of news sources for pertinent supply chain news and information. We select only the best and present it to you in this unique, time-saving e-newsletter. </a:t>
                      </a:r>
                    </a:p>
                    <a:p>
                      <a:pPr marL="0" marR="0">
                        <a:spcBef>
                          <a:spcPts val="0"/>
                        </a:spcBef>
                        <a:spcAft>
                          <a:spcPts val="0"/>
                        </a:spcAft>
                      </a:pPr>
                      <a:r>
                        <a:rPr lang="en-US" sz="1500" dirty="0">
                          <a:effectLst/>
                        </a:rPr>
                        <a:t> </a:t>
                      </a:r>
                      <a:endParaRPr lang="en-US" sz="1500" dirty="0">
                        <a:effectLst/>
                        <a:latin typeface="Tw Cen MT" panose="020B0602020104020603" pitchFamily="34" charset="0"/>
                        <a:ea typeface="Tw Cen MT" panose="020B0602020104020603" pitchFamily="34" charset="0"/>
                        <a:cs typeface="Times New Roman" panose="02020603050405020304" pitchFamily="18" charset="0"/>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5000"/>
                        </a:lnSpc>
                        <a:spcBef>
                          <a:spcPts val="0"/>
                        </a:spcBef>
                        <a:spcAft>
                          <a:spcPts val="0"/>
                        </a:spcAft>
                      </a:pPr>
                      <a:r>
                        <a:rPr lang="en-US" sz="1500" dirty="0">
                          <a:effectLst/>
                        </a:rPr>
                        <a:t>Weekly</a:t>
                      </a:r>
                      <a:endParaRPr lang="en-US" sz="1500" dirty="0">
                        <a:effectLst/>
                        <a:latin typeface="Tw Cen MT" panose="020B0602020104020603" pitchFamily="34"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8732043"/>
                  </a:ext>
                </a:extLst>
              </a:tr>
            </a:tbl>
          </a:graphicData>
        </a:graphic>
      </p:graphicFrame>
      <p:pic>
        <p:nvPicPr>
          <p:cNvPr id="8" name="Picture 7"/>
          <p:cNvPicPr>
            <a:picLocks noChangeAspect="1"/>
          </p:cNvPicPr>
          <p:nvPr/>
        </p:nvPicPr>
        <p:blipFill>
          <a:blip r:embed="rId3"/>
          <a:stretch>
            <a:fillRect/>
          </a:stretch>
        </p:blipFill>
        <p:spPr>
          <a:xfrm>
            <a:off x="8672953" y="1855382"/>
            <a:ext cx="2676566" cy="3218851"/>
          </a:xfrm>
          <a:prstGeom prst="rect">
            <a:avLst/>
          </a:prstGeom>
          <a:effectLst>
            <a:outerShdw blurRad="50800" dist="38100" dir="2700000" algn="tl" rotWithShape="0">
              <a:prstClr val="black">
                <a:alpha val="40000"/>
              </a:prstClr>
            </a:outerShdw>
          </a:effectLst>
        </p:spPr>
      </p:pic>
      <p:grpSp>
        <p:nvGrpSpPr>
          <p:cNvPr id="12" name="Group 11"/>
          <p:cNvGrpSpPr/>
          <p:nvPr/>
        </p:nvGrpSpPr>
        <p:grpSpPr>
          <a:xfrm>
            <a:off x="7284429" y="1898831"/>
            <a:ext cx="3604402" cy="3255653"/>
            <a:chOff x="7284429" y="1898831"/>
            <a:chExt cx="3604402" cy="3255653"/>
          </a:xfrm>
        </p:grpSpPr>
        <p:pic>
          <p:nvPicPr>
            <p:cNvPr id="10" name="Picture 9"/>
            <p:cNvPicPr>
              <a:picLocks noChangeAspect="1"/>
            </p:cNvPicPr>
            <p:nvPr/>
          </p:nvPicPr>
          <p:blipFill>
            <a:blip r:embed="rId4"/>
            <a:stretch>
              <a:fillRect/>
            </a:stretch>
          </p:blipFill>
          <p:spPr>
            <a:xfrm>
              <a:off x="8486010" y="1937842"/>
              <a:ext cx="2402821" cy="3136392"/>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5"/>
            <a:stretch>
              <a:fillRect/>
            </a:stretch>
          </p:blipFill>
          <p:spPr>
            <a:xfrm>
              <a:off x="8025322" y="1937840"/>
              <a:ext cx="2345736" cy="3136392"/>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rotWithShape="1">
            <a:blip r:embed="rId6"/>
            <a:srcRect r="1470"/>
            <a:stretch/>
          </p:blipFill>
          <p:spPr>
            <a:xfrm>
              <a:off x="7284429" y="1898831"/>
              <a:ext cx="2402991" cy="3255653"/>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07809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cmgroup.thinknext.be/assets/1.0-SNAPSHOT/ctx/pixeladmin/assets/demo/new-york-skyscraper-wallpaper-hd.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4629721"/>
            <a:ext cx="12192000" cy="2228279"/>
          </a:xfrm>
          <a:prstGeom prst="rect">
            <a:avLst/>
          </a:prstGeom>
          <a:solidFill>
            <a:schemeClr val="tx1">
              <a:lumMod val="85000"/>
              <a:lumOff val="1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70"/>
            <a:endParaRPr lang="en-US" sz="2400" kern="0">
              <a:solidFill>
                <a:sysClr val="windowText" lastClr="000000"/>
              </a:solidFill>
            </a:endParaRPr>
          </a:p>
        </p:txBody>
      </p:sp>
      <p:sp>
        <p:nvSpPr>
          <p:cNvPr id="11" name="Rectangle 10"/>
          <p:cNvSpPr/>
          <p:nvPr/>
        </p:nvSpPr>
        <p:spPr>
          <a:xfrm>
            <a:off x="626917" y="4928252"/>
            <a:ext cx="10938166" cy="1631216"/>
          </a:xfrm>
          <a:prstGeom prst="rect">
            <a:avLst/>
          </a:prstGeom>
        </p:spPr>
        <p:txBody>
          <a:bodyPr wrap="square">
            <a:spAutoFit/>
          </a:bodyPr>
          <a:lstStyle/>
          <a:p>
            <a:r>
              <a:rPr lang="en-US" sz="2000" dirty="0">
                <a:solidFill>
                  <a:schemeClr val="bg1"/>
                </a:solidFill>
              </a:rPr>
              <a:t>ISM publishes two monthly reports, the </a:t>
            </a:r>
            <a:r>
              <a:rPr lang="en-US" sz="2000" b="1" dirty="0">
                <a:solidFill>
                  <a:schemeClr val="bg1"/>
                </a:solidFill>
              </a:rPr>
              <a:t>Manufacturing ISM </a:t>
            </a:r>
            <a:r>
              <a:rPr lang="en-US" sz="2000" b="1" i="1" dirty="0">
                <a:solidFill>
                  <a:schemeClr val="bg1"/>
                </a:solidFill>
              </a:rPr>
              <a:t>Report On Business</a:t>
            </a:r>
            <a:r>
              <a:rPr lang="en-US" sz="2000" baseline="30000" dirty="0">
                <a:solidFill>
                  <a:schemeClr val="bg1"/>
                </a:solidFill>
              </a:rPr>
              <a:t>®</a:t>
            </a:r>
            <a:r>
              <a:rPr lang="en-US" sz="2000" dirty="0">
                <a:solidFill>
                  <a:schemeClr val="bg1"/>
                </a:solidFill>
              </a:rPr>
              <a:t> and the </a:t>
            </a:r>
            <a:r>
              <a:rPr lang="en-US" sz="2000" b="1" dirty="0">
                <a:solidFill>
                  <a:schemeClr val="bg1"/>
                </a:solidFill>
              </a:rPr>
              <a:t>Non-Manufacturing </a:t>
            </a:r>
            <a:r>
              <a:rPr lang="en-US" sz="2000" b="1" i="1" dirty="0">
                <a:solidFill>
                  <a:schemeClr val="bg1"/>
                </a:solidFill>
              </a:rPr>
              <a:t>Report On Business</a:t>
            </a:r>
            <a:r>
              <a:rPr lang="en-US" sz="2000" baseline="30000" dirty="0">
                <a:solidFill>
                  <a:schemeClr val="bg1"/>
                </a:solidFill>
              </a:rPr>
              <a:t>®</a:t>
            </a:r>
            <a:r>
              <a:rPr lang="en-US" sz="2000" dirty="0">
                <a:solidFill>
                  <a:schemeClr val="bg1"/>
                </a:solidFill>
              </a:rPr>
              <a:t>. The ROB is based on a national survey of purchasing managers tracking changes in the manufacturing and non-manufacturing sectors. It is considered to be one of the most reliable economic barometers of the U.S. economy and gives an important early look at the health of the nation’s economy. </a:t>
            </a:r>
          </a:p>
        </p:txBody>
      </p:sp>
      <p:sp>
        <p:nvSpPr>
          <p:cNvPr id="14" name="Rectangle 13"/>
          <p:cNvSpPr/>
          <p:nvPr/>
        </p:nvSpPr>
        <p:spPr>
          <a:xfrm>
            <a:off x="0" y="657381"/>
            <a:ext cx="7619999" cy="7184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661452" y="657380"/>
            <a:ext cx="7530547" cy="7184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759200" y="652467"/>
            <a:ext cx="4876800" cy="756367"/>
          </a:xfrm>
          <a:prstGeom prst="rect">
            <a:avLst/>
          </a:prstGeom>
        </p:spPr>
        <p:txBody>
          <a:bodyPr vert="horz" wrap="square" lIns="0" tIns="0" rIns="0" bIns="0" rtlCol="0" anchor="ctr">
            <a:noAutofit/>
          </a:bodyPr>
          <a:lstStyle/>
          <a:p>
            <a:pPr algn="ctr" defTabSz="1219170"/>
            <a:r>
              <a:rPr lang="en-US" sz="4000" b="1" kern="0" spc="200" dirty="0">
                <a:solidFill>
                  <a:schemeClr val="bg1"/>
                </a:solidFill>
                <a:latin typeface="Tw Cen MT Condensed" charset="0"/>
                <a:ea typeface="Tw Cen MT Condensed" charset="0"/>
                <a:cs typeface="Tw Cen MT Condensed" charset="0"/>
              </a:rPr>
              <a:t>ISM</a:t>
            </a:r>
            <a:r>
              <a:rPr lang="en-US" sz="4000" kern="0" spc="200" dirty="0">
                <a:solidFill>
                  <a:schemeClr val="bg1"/>
                </a:solidFill>
                <a:latin typeface="Tw Cen MT Condensed" charset="0"/>
                <a:ea typeface="Tw Cen MT Condensed" charset="0"/>
                <a:cs typeface="Tw Cen MT Condensed" charset="0"/>
              </a:rPr>
              <a:t> </a:t>
            </a:r>
            <a:r>
              <a:rPr lang="en-US" sz="4000" i="1" kern="0" spc="200" dirty="0">
                <a:solidFill>
                  <a:schemeClr val="bg1"/>
                </a:solidFill>
                <a:latin typeface="Tw Cen MT Condensed" charset="0"/>
                <a:ea typeface="Tw Cen MT Condensed" charset="0"/>
                <a:cs typeface="Tw Cen MT Condensed" charset="0"/>
              </a:rPr>
              <a:t>REPORT ON BUSINESS</a:t>
            </a:r>
            <a:r>
              <a:rPr lang="en-US" sz="3200" kern="0" spc="200" baseline="30000" dirty="0">
                <a:solidFill>
                  <a:schemeClr val="bg1"/>
                </a:solidFill>
                <a:latin typeface="Tw Cen MT Condensed" charset="0"/>
                <a:ea typeface="Tw Cen MT Condensed" charset="0"/>
                <a:cs typeface="Tw Cen MT Condensed" charset="0"/>
              </a:rPr>
              <a:t>®</a:t>
            </a:r>
            <a:endParaRPr lang="en-US" sz="4000" kern="0" spc="200" baseline="30000" dirty="0">
              <a:solidFill>
                <a:schemeClr val="bg1"/>
              </a:solidFill>
              <a:latin typeface="Tw Cen MT Condensed" charset="0"/>
              <a:ea typeface="Tw Cen MT Condensed" charset="0"/>
              <a:cs typeface="Tw Cen MT Condensed" charset="0"/>
            </a:endParaRPr>
          </a:p>
        </p:txBody>
      </p:sp>
    </p:spTree>
    <p:extLst>
      <p:ext uri="{BB962C8B-B14F-4D97-AF65-F5344CB8AC3E}">
        <p14:creationId xmlns:p14="http://schemas.microsoft.com/office/powerpoint/2010/main" val="558062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0" y="1"/>
            <a:ext cx="12192000" cy="6857999"/>
          </a:xfrm>
          <a:prstGeom prst="rect">
            <a:avLst/>
          </a:prstGeom>
        </p:spPr>
      </p:pic>
      <p:sp>
        <p:nvSpPr>
          <p:cNvPr id="2" name="Slide Number Placeholder 1"/>
          <p:cNvSpPr>
            <a:spLocks noGrp="1"/>
          </p:cNvSpPr>
          <p:nvPr>
            <p:ph type="sldNum" sz="quarter" idx="12"/>
          </p:nvPr>
        </p:nvSpPr>
        <p:spPr/>
        <p:txBody>
          <a:bodyPr/>
          <a:lstStyle/>
          <a:p>
            <a:fld id="{FCEE2C88-6C8F-484D-AF69-578F576B1F44}" type="slidenum">
              <a:rPr lang="en-US" smtClean="0"/>
              <a:pPr/>
              <a:t>10</a:t>
            </a:fld>
            <a:endParaRPr lang="en-US" dirty="0"/>
          </a:p>
        </p:txBody>
      </p:sp>
      <p:sp>
        <p:nvSpPr>
          <p:cNvPr id="4" name="Rectangle 3"/>
          <p:cNvSpPr/>
          <p:nvPr/>
        </p:nvSpPr>
        <p:spPr>
          <a:xfrm>
            <a:off x="0" y="2"/>
            <a:ext cx="3894667" cy="6857998"/>
          </a:xfrm>
          <a:prstGeom prst="rect">
            <a:avLst/>
          </a:prstGeom>
          <a:solidFill>
            <a:schemeClr val="tx1">
              <a:lumMod val="85000"/>
              <a:lumOff val="1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70"/>
            <a:endParaRPr lang="en-US" sz="2400" kern="0">
              <a:solidFill>
                <a:sysClr val="windowText" lastClr="000000"/>
              </a:solidFill>
            </a:endParaRPr>
          </a:p>
        </p:txBody>
      </p:sp>
      <p:sp>
        <p:nvSpPr>
          <p:cNvPr id="5" name="TextBox 4"/>
          <p:cNvSpPr txBox="1"/>
          <p:nvPr/>
        </p:nvSpPr>
        <p:spPr>
          <a:xfrm>
            <a:off x="566057" y="1447378"/>
            <a:ext cx="2801257" cy="1002327"/>
          </a:xfrm>
          <a:prstGeom prst="rect">
            <a:avLst/>
          </a:prstGeom>
        </p:spPr>
        <p:txBody>
          <a:bodyPr vert="horz" wrap="square" lIns="0" tIns="0" rIns="0" bIns="0" rtlCol="0" anchor="ctr">
            <a:noAutofit/>
          </a:bodyPr>
          <a:lstStyle/>
          <a:p>
            <a:pPr algn="ctr" defTabSz="1219170"/>
            <a:r>
              <a:rPr lang="en-US" sz="3600" kern="0" spc="200" dirty="0">
                <a:solidFill>
                  <a:schemeClr val="bg1"/>
                </a:solidFill>
                <a:latin typeface="Tw Cen MT Condensed" charset="0"/>
                <a:ea typeface="Tw Cen MT Condensed" charset="0"/>
                <a:cs typeface="Tw Cen MT Condensed" charset="0"/>
              </a:rPr>
              <a:t>ISM LEARNING SOLUTIONS</a:t>
            </a:r>
          </a:p>
        </p:txBody>
      </p:sp>
      <p:sp>
        <p:nvSpPr>
          <p:cNvPr id="6" name="TextBox 5"/>
          <p:cNvSpPr txBox="1"/>
          <p:nvPr/>
        </p:nvSpPr>
        <p:spPr>
          <a:xfrm>
            <a:off x="435428" y="3414485"/>
            <a:ext cx="3062514" cy="1852595"/>
          </a:xfrm>
          <a:prstGeom prst="rect">
            <a:avLst/>
          </a:prstGeom>
        </p:spPr>
        <p:txBody>
          <a:bodyPr vert="horz" wrap="square" lIns="0" tIns="0" rIns="0" bIns="0" rtlCol="0" anchor="ctr">
            <a:noAutofit/>
          </a:bodyPr>
          <a:lstStyle/>
          <a:p>
            <a:pPr algn="ctr"/>
            <a:r>
              <a:rPr lang="en-US" sz="28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rPr>
              <a:t>Don’t just succeed in supply management, </a:t>
            </a:r>
            <a:r>
              <a:rPr lang="en-US" sz="2800" b="1" i="1" dirty="0">
                <a:solidFill>
                  <a:schemeClr val="bg1"/>
                </a:solidFill>
                <a:latin typeface="Georgia" panose="02040502050405020303" pitchFamily="18" charset="0"/>
                <a:ea typeface="Arial Unicode MS" panose="020B0604020202020204" pitchFamily="34" charset="-128"/>
                <a:cs typeface="Times New Roman" panose="02020603050405020304" pitchFamily="18" charset="0"/>
              </a:rPr>
              <a:t>Master</a:t>
            </a:r>
            <a:r>
              <a:rPr lang="en-US" sz="28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rPr>
              <a:t> it.</a:t>
            </a:r>
            <a:endParaRPr lang="en-US" sz="1100" i="1" dirty="0">
              <a:solidFill>
                <a:schemeClr val="accent6">
                  <a:lumMod val="60000"/>
                  <a:lumOff val="40000"/>
                </a:schemeClr>
              </a:solidFill>
              <a:latin typeface="Georgia" panose="02040502050405020303" pitchFamily="18" charset="0"/>
              <a:ea typeface="Arial Unicode MS" panose="020B0604020202020204" pitchFamily="34" charset="-128"/>
              <a:cs typeface="Times New Roman" panose="02020603050405020304" pitchFamily="18" charset="0"/>
            </a:endParaRPr>
          </a:p>
        </p:txBody>
      </p:sp>
      <p:cxnSp>
        <p:nvCxnSpPr>
          <p:cNvPr id="9" name="Straight Connector 8"/>
          <p:cNvCxnSpPr/>
          <p:nvPr/>
        </p:nvCxnSpPr>
        <p:spPr>
          <a:xfrm>
            <a:off x="598108" y="2633435"/>
            <a:ext cx="264417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859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LEARNING SOLUTIONS</a:t>
            </a:r>
          </a:p>
        </p:txBody>
      </p:sp>
      <p:sp>
        <p:nvSpPr>
          <p:cNvPr id="4" name="Slide Number Placeholder 3"/>
          <p:cNvSpPr>
            <a:spLocks noGrp="1"/>
          </p:cNvSpPr>
          <p:nvPr>
            <p:ph type="sldNum" sz="quarter" idx="12"/>
          </p:nvPr>
        </p:nvSpPr>
        <p:spPr/>
        <p:txBody>
          <a:bodyPr/>
          <a:lstStyle/>
          <a:p>
            <a:fld id="{FCEE2C88-6C8F-484D-AF69-578F576B1F44}" type="slidenum">
              <a:rPr lang="en-US" smtClean="0"/>
              <a:pPr/>
              <a:t>11</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6" name="Rectangle 5"/>
          <p:cNvSpPr/>
          <p:nvPr/>
        </p:nvSpPr>
        <p:spPr>
          <a:xfrm>
            <a:off x="557213" y="1416050"/>
            <a:ext cx="7705725" cy="2462213"/>
          </a:xfrm>
          <a:prstGeom prst="rect">
            <a:avLst/>
          </a:prstGeom>
        </p:spPr>
        <p:txBody>
          <a:bodyPr wrap="square" numCol="1" anchor="t">
            <a:spAutoFit/>
          </a:bodyPr>
          <a:lstStyle/>
          <a:p>
            <a:r>
              <a:rPr lang="en-US" sz="2000" b="1" dirty="0">
                <a:solidFill>
                  <a:schemeClr val="accent6"/>
                </a:solidFill>
              </a:rPr>
              <a:t>ISM MASTERY MODEL™ </a:t>
            </a:r>
            <a:r>
              <a:rPr lang="en-US" sz="2000" dirty="0">
                <a:solidFill>
                  <a:schemeClr val="tx1">
                    <a:lumMod val="85000"/>
                    <a:lumOff val="15000"/>
                  </a:schemeClr>
                </a:solidFill>
              </a:rPr>
              <a:t>is a comprehensive set of competency-based standards of excellence for supply management practitioners worldwide. </a:t>
            </a:r>
            <a:endParaRPr lang="en-US" sz="2000" dirty="0"/>
          </a:p>
          <a:p>
            <a:endParaRPr lang="en-US" dirty="0"/>
          </a:p>
          <a:p>
            <a:endParaRPr lang="en-US" dirty="0"/>
          </a:p>
          <a:p>
            <a:r>
              <a:rPr lang="en-US" sz="2000" b="1" dirty="0">
                <a:solidFill>
                  <a:srgbClr val="118CE7"/>
                </a:solidFill>
                <a:latin typeface="TW Cen MT" charset="0"/>
              </a:rPr>
              <a:t>ISM MASTERY MODEL ASSESSMENT</a:t>
            </a:r>
            <a:r>
              <a:rPr lang="en-US" sz="2000" dirty="0">
                <a:latin typeface="TW Cen MT" charset="0"/>
              </a:rPr>
              <a:t> is a valuable addition to the Mastery Model. It enables individuals to assess their level of skill and ability against an established standard.</a:t>
            </a:r>
          </a:p>
          <a:p>
            <a:endParaRPr lang="en-US" dirty="0"/>
          </a:p>
        </p:txBody>
      </p:sp>
      <p:sp>
        <p:nvSpPr>
          <p:cNvPr id="2" name="Rectangle 1"/>
          <p:cNvSpPr/>
          <p:nvPr/>
        </p:nvSpPr>
        <p:spPr>
          <a:xfrm>
            <a:off x="537239" y="3931659"/>
            <a:ext cx="11098763" cy="369332"/>
          </a:xfrm>
          <a:prstGeom prst="rect">
            <a:avLst/>
          </a:prstGeom>
        </p:spPr>
        <p:txBody>
          <a:bodyPr wrap="square" anchor="t">
            <a:spAutoFit/>
          </a:bodyPr>
          <a:lstStyle/>
          <a:p>
            <a:endParaRPr lang="en-US" dirty="0"/>
          </a:p>
        </p:txBody>
      </p:sp>
      <p:grpSp>
        <p:nvGrpSpPr>
          <p:cNvPr id="10" name="Group 9"/>
          <p:cNvGrpSpPr/>
          <p:nvPr/>
        </p:nvGrpSpPr>
        <p:grpSpPr>
          <a:xfrm>
            <a:off x="8085450" y="927100"/>
            <a:ext cx="3679513" cy="2759242"/>
            <a:chOff x="8259417" y="930474"/>
            <a:chExt cx="3212790" cy="2482612"/>
          </a:xfrm>
        </p:grpSpPr>
        <p:pic>
          <p:nvPicPr>
            <p:cNvPr id="18" name="Picture 17"/>
            <p:cNvPicPr>
              <a:picLocks noChangeAspect="1"/>
            </p:cNvPicPr>
            <p:nvPr/>
          </p:nvPicPr>
          <p:blipFill>
            <a:blip r:embed="rId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8259417" y="930474"/>
              <a:ext cx="3212790" cy="2482612"/>
            </a:xfrm>
            <a:prstGeom prst="rect">
              <a:avLst/>
            </a:prstGeom>
          </p:spPr>
        </p:pic>
        <p:pic>
          <p:nvPicPr>
            <p:cNvPr id="7" name="Picture 6"/>
            <p:cNvPicPr>
              <a:picLocks noChangeAspect="1"/>
            </p:cNvPicPr>
            <p:nvPr/>
          </p:nvPicPr>
          <p:blipFill rotWithShape="1">
            <a:blip r:embed="rId4" cstate="screen">
              <a:clrChange>
                <a:clrFrom>
                  <a:srgbClr val="0A0F14"/>
                </a:clrFrom>
                <a:clrTo>
                  <a:srgbClr val="0A0F14">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9642576" y="1765380"/>
              <a:ext cx="1270001" cy="863600"/>
            </a:xfrm>
            <a:prstGeom prst="rect">
              <a:avLst/>
            </a:prstGeom>
          </p:spPr>
        </p:pic>
      </p:grpSp>
      <p:sp>
        <p:nvSpPr>
          <p:cNvPr id="3" name="TextBox 2"/>
          <p:cNvSpPr txBox="1"/>
          <p:nvPr/>
        </p:nvSpPr>
        <p:spPr>
          <a:xfrm>
            <a:off x="2087563" y="4587875"/>
            <a:ext cx="9256712" cy="1077218"/>
          </a:xfrm>
          <a:prstGeom prst="rect">
            <a:avLst/>
          </a:prstGeom>
        </p:spPr>
        <p:txBody>
          <a:bodyPr rtlCol="0">
            <a:spAutoFit/>
          </a:bodyPr>
          <a:lstStyle/>
          <a:p>
            <a:pPr algn="r"/>
            <a:r>
              <a:rPr lang="en-US" sz="2800" i="1" dirty="0">
                <a:latin typeface="Georgia"/>
              </a:rPr>
              <a:t>Take your </a:t>
            </a:r>
            <a:r>
              <a:rPr lang="en-US" sz="3200" b="1" i="1" dirty="0">
                <a:solidFill>
                  <a:srgbClr val="118CE7"/>
                </a:solidFill>
                <a:latin typeface="Georgia"/>
              </a:rPr>
              <a:t>career</a:t>
            </a:r>
            <a:r>
              <a:rPr lang="en-US" sz="2800" i="1" dirty="0">
                <a:latin typeface="Georgia"/>
              </a:rPr>
              <a:t> to the next level, visit </a:t>
            </a:r>
            <a:r>
              <a:rPr lang="en-US" sz="2800" i="1" dirty="0">
                <a:latin typeface="Georgia"/>
                <a:hlinkClick r:id="rId5"/>
              </a:rPr>
              <a:t>www.ismmasterymodel.org</a:t>
            </a:r>
            <a:r>
              <a:rPr lang="en-US" sz="2800" i="1" dirty="0">
                <a:latin typeface="Georgia"/>
              </a:rPr>
              <a:t>, to begin your </a:t>
            </a:r>
            <a:r>
              <a:rPr lang="en-US" sz="3200" b="1" i="1" dirty="0">
                <a:solidFill>
                  <a:srgbClr val="118CE7"/>
                </a:solidFill>
                <a:latin typeface="Georgia"/>
              </a:rPr>
              <a:t>journey</a:t>
            </a:r>
            <a:r>
              <a:rPr lang="en-US" sz="2800" i="1" dirty="0">
                <a:latin typeface="Georgia"/>
              </a:rPr>
              <a:t>.</a:t>
            </a:r>
            <a:endParaRPr lang="en-US" sz="2800" dirty="0">
              <a:latin typeface="Georgia"/>
            </a:endParaRPr>
          </a:p>
        </p:txBody>
      </p:sp>
    </p:spTree>
    <p:extLst>
      <p:ext uri="{BB962C8B-B14F-4D97-AF65-F5344CB8AC3E}">
        <p14:creationId xmlns:p14="http://schemas.microsoft.com/office/powerpoint/2010/main" val="3785093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LEARNING SOLUTIONS</a:t>
            </a:r>
          </a:p>
        </p:txBody>
      </p:sp>
      <p:sp>
        <p:nvSpPr>
          <p:cNvPr id="4" name="Slide Number Placeholder 3"/>
          <p:cNvSpPr>
            <a:spLocks noGrp="1"/>
          </p:cNvSpPr>
          <p:nvPr>
            <p:ph type="sldNum" sz="quarter" idx="12"/>
          </p:nvPr>
        </p:nvSpPr>
        <p:spPr/>
        <p:txBody>
          <a:bodyPr/>
          <a:lstStyle/>
          <a:p>
            <a:fld id="{FCEE2C88-6C8F-484D-AF69-578F576B1F44}" type="slidenum">
              <a:rPr lang="en-US" smtClean="0"/>
              <a:pPr/>
              <a:t>12</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12</a:t>
            </a:fld>
            <a:endParaRPr lang="en-US" dirty="0"/>
          </a:p>
        </p:txBody>
      </p:sp>
      <p:sp>
        <p:nvSpPr>
          <p:cNvPr id="6" name="Rectangle 5"/>
          <p:cNvSpPr/>
          <p:nvPr/>
        </p:nvSpPr>
        <p:spPr>
          <a:xfrm>
            <a:off x="637880" y="1531487"/>
            <a:ext cx="10917940" cy="1015663"/>
          </a:xfrm>
          <a:prstGeom prst="rect">
            <a:avLst/>
          </a:prstGeom>
        </p:spPr>
        <p:txBody>
          <a:bodyPr wrap="square" numCol="1">
            <a:spAutoFit/>
          </a:bodyPr>
          <a:lstStyle/>
          <a:p>
            <a:r>
              <a:rPr lang="en-US" sz="2000" dirty="0"/>
              <a:t>ISM is constantly striving to create career-enhancing learning solutions to help keep you on top of your game. We have a large selection of solutions, in various formats, to fit your educational needs—and your busy schedule.</a:t>
            </a:r>
            <a:endParaRPr lang="en-US" sz="2400" i="0" dirty="0">
              <a:solidFill>
                <a:schemeClr val="tx1">
                  <a:lumMod val="75000"/>
                  <a:lumOff val="25000"/>
                </a:schemeClr>
              </a:solidFill>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1133063437"/>
              </p:ext>
            </p:extLst>
          </p:nvPr>
        </p:nvGraphicFramePr>
        <p:xfrm>
          <a:off x="637881" y="2840693"/>
          <a:ext cx="10656048" cy="1923610"/>
        </p:xfrm>
        <a:graphic>
          <a:graphicData uri="http://schemas.openxmlformats.org/drawingml/2006/table">
            <a:tbl>
              <a:tblPr firstRow="1" bandRow="1">
                <a:tableStyleId>{5C22544A-7EE6-4342-B048-85BDC9FD1C3A}</a:tableStyleId>
              </a:tblPr>
              <a:tblGrid>
                <a:gridCol w="2664012">
                  <a:extLst>
                    <a:ext uri="{9D8B030D-6E8A-4147-A177-3AD203B41FA5}">
                      <a16:colId xmlns:a16="http://schemas.microsoft.com/office/drawing/2014/main" val="40512383"/>
                    </a:ext>
                  </a:extLst>
                </a:gridCol>
                <a:gridCol w="2664012">
                  <a:extLst>
                    <a:ext uri="{9D8B030D-6E8A-4147-A177-3AD203B41FA5}">
                      <a16:colId xmlns:a16="http://schemas.microsoft.com/office/drawing/2014/main" val="2857071101"/>
                    </a:ext>
                  </a:extLst>
                </a:gridCol>
                <a:gridCol w="2664012">
                  <a:extLst>
                    <a:ext uri="{9D8B030D-6E8A-4147-A177-3AD203B41FA5}">
                      <a16:colId xmlns:a16="http://schemas.microsoft.com/office/drawing/2014/main" val="270953171"/>
                    </a:ext>
                  </a:extLst>
                </a:gridCol>
                <a:gridCol w="2664012">
                  <a:extLst>
                    <a:ext uri="{9D8B030D-6E8A-4147-A177-3AD203B41FA5}">
                      <a16:colId xmlns:a16="http://schemas.microsoft.com/office/drawing/2014/main" val="345433917"/>
                    </a:ext>
                  </a:extLst>
                </a:gridCol>
              </a:tblGrid>
              <a:tr h="1923610">
                <a:tc>
                  <a:txBody>
                    <a:bodyPr/>
                    <a:lstStyle/>
                    <a:p>
                      <a:pPr algn="ctr"/>
                      <a:r>
                        <a:rPr lang="en-US" sz="2400" b="1" dirty="0">
                          <a:solidFill>
                            <a:srgbClr val="3AC0EA"/>
                          </a:solidFill>
                          <a:latin typeface="+mj-lt"/>
                        </a:rPr>
                        <a:t>NEW! </a:t>
                      </a:r>
                      <a:r>
                        <a:rPr lang="en-US" sz="2400" b="0" dirty="0">
                          <a:solidFill>
                            <a:schemeClr val="tx1">
                              <a:lumMod val="85000"/>
                              <a:lumOff val="15000"/>
                            </a:schemeClr>
                          </a:solidFill>
                          <a:latin typeface="+mj-lt"/>
                        </a:rPr>
                        <a:t>eISM</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2400" b="0" dirty="0">
                          <a:solidFill>
                            <a:schemeClr val="tx1">
                              <a:lumMod val="85000"/>
                              <a:lumOff val="15000"/>
                            </a:schemeClr>
                          </a:solidFill>
                          <a:latin typeface="+mj-lt"/>
                        </a:rPr>
                        <a:t>CONFERENCES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2400" b="0" dirty="0">
                          <a:solidFill>
                            <a:schemeClr val="tx1">
                              <a:lumMod val="85000"/>
                              <a:lumOff val="15000"/>
                            </a:schemeClr>
                          </a:solidFill>
                          <a:latin typeface="+mj-lt"/>
                        </a:rPr>
                        <a:t>PUBLIC SEMINARS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400" b="0" kern="1200" dirty="0">
                          <a:solidFill>
                            <a:schemeClr val="tx1">
                              <a:lumMod val="85000"/>
                              <a:lumOff val="15000"/>
                            </a:schemeClr>
                          </a:solidFill>
                          <a:latin typeface="+mj-lt"/>
                          <a:ea typeface="+mn-ea"/>
                          <a:cs typeface="+mn-cs"/>
                        </a:rPr>
                        <a:t>WEBINARS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0776742"/>
                  </a:ext>
                </a:extLst>
              </a:tr>
            </a:tbl>
          </a:graphicData>
        </a:graphic>
      </p:graphicFrame>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01625" y="3070601"/>
            <a:ext cx="1471204" cy="100161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62173" y="2910797"/>
            <a:ext cx="771144" cy="1149096"/>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41138" y="2972936"/>
            <a:ext cx="783212" cy="1086957"/>
          </a:xfrm>
          <a:prstGeom prst="rect">
            <a:avLst/>
          </a:prstGeom>
        </p:spPr>
      </p:pic>
      <p:pic>
        <p:nvPicPr>
          <p:cNvPr id="16" name="Picture 1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62513" y="2949486"/>
            <a:ext cx="1219200" cy="1219200"/>
          </a:xfrm>
          <a:prstGeom prst="rect">
            <a:avLst/>
          </a:prstGeom>
        </p:spPr>
      </p:pic>
    </p:spTree>
    <p:extLst>
      <p:ext uri="{BB962C8B-B14F-4D97-AF65-F5344CB8AC3E}">
        <p14:creationId xmlns:p14="http://schemas.microsoft.com/office/powerpoint/2010/main" val="402785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LEARNING SOLUTIONS</a:t>
            </a:r>
          </a:p>
        </p:txBody>
      </p:sp>
      <p:sp>
        <p:nvSpPr>
          <p:cNvPr id="4" name="Slide Number Placeholder 3"/>
          <p:cNvSpPr>
            <a:spLocks noGrp="1"/>
          </p:cNvSpPr>
          <p:nvPr>
            <p:ph type="sldNum" sz="quarter" idx="12"/>
          </p:nvPr>
        </p:nvSpPr>
        <p:spPr/>
        <p:txBody>
          <a:bodyPr/>
          <a:lstStyle/>
          <a:p>
            <a:fld id="{FCEE2C88-6C8F-484D-AF69-578F576B1F44}" type="slidenum">
              <a:rPr lang="en-US" smtClean="0"/>
              <a:pPr/>
              <a:t>13</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13</a:t>
            </a:fld>
            <a:endParaRPr lang="en-US" dirty="0"/>
          </a:p>
        </p:txBody>
      </p:sp>
      <p:sp>
        <p:nvSpPr>
          <p:cNvPr id="18" name="Rectangle 17"/>
          <p:cNvSpPr/>
          <p:nvPr/>
        </p:nvSpPr>
        <p:spPr>
          <a:xfrm>
            <a:off x="448470" y="1700789"/>
            <a:ext cx="5710325" cy="892552"/>
          </a:xfrm>
          <a:prstGeom prst="rect">
            <a:avLst/>
          </a:prstGeom>
          <a:noFill/>
        </p:spPr>
        <p:txBody>
          <a:bodyPr wrap="square" lIns="91440" tIns="45720" rIns="91440" bIns="45720">
            <a:spAutoFit/>
          </a:bodyPr>
          <a:lstStyle/>
          <a:p>
            <a:pPr defTabSz="914377"/>
            <a:r>
              <a:rPr lang="en-US" sz="5200" b="1" kern="0" dirty="0">
                <a:ln w="12700">
                  <a:noFill/>
                  <a:prstDash val="solid"/>
                </a:ln>
                <a:solidFill>
                  <a:schemeClr val="accent6"/>
                </a:solidFill>
                <a:latin typeface="Tw Cen MT Condensed" panose="020B0606020104020203" pitchFamily="34" charset="0"/>
              </a:rPr>
              <a:t>INNOVATIVE </a:t>
            </a:r>
            <a:r>
              <a:rPr lang="en-US" sz="4000" b="1" kern="0" dirty="0">
                <a:ln w="12700">
                  <a:noFill/>
                  <a:prstDash val="solid"/>
                </a:ln>
                <a:solidFill>
                  <a:schemeClr val="tx1">
                    <a:lumMod val="50000"/>
                    <a:lumOff val="50000"/>
                  </a:schemeClr>
                </a:solidFill>
                <a:latin typeface="Tw Cen MT Condensed" panose="020B0606020104020203" pitchFamily="34" charset="0"/>
              </a:rPr>
              <a:t>eLearning, </a:t>
            </a:r>
          </a:p>
        </p:txBody>
      </p:sp>
      <p:sp>
        <p:nvSpPr>
          <p:cNvPr id="19" name="Rectangle 18"/>
          <p:cNvSpPr/>
          <p:nvPr/>
        </p:nvSpPr>
        <p:spPr>
          <a:xfrm>
            <a:off x="464385" y="2139871"/>
            <a:ext cx="4819321" cy="769441"/>
          </a:xfrm>
          <a:prstGeom prst="rect">
            <a:avLst/>
          </a:prstGeom>
          <a:noFill/>
        </p:spPr>
        <p:txBody>
          <a:bodyPr wrap="square" lIns="91440" tIns="45720" rIns="91440" bIns="45720">
            <a:spAutoFit/>
          </a:bodyPr>
          <a:lstStyle/>
          <a:p>
            <a:pPr defTabSz="914377"/>
            <a:r>
              <a:rPr lang="en-US" sz="4000" b="1" kern="0" dirty="0">
                <a:ln w="12700">
                  <a:noFill/>
                  <a:prstDash val="solid"/>
                </a:ln>
                <a:solidFill>
                  <a:schemeClr val="tx1">
                    <a:lumMod val="50000"/>
                    <a:lumOff val="50000"/>
                  </a:schemeClr>
                </a:solidFill>
                <a:latin typeface="Tw Cen MT Condensed" panose="020B0606020104020203" pitchFamily="34" charset="0"/>
              </a:rPr>
              <a:t>developed just for </a:t>
            </a:r>
            <a:r>
              <a:rPr lang="en-US" sz="4400" b="1" kern="0" dirty="0">
                <a:ln w="12700">
                  <a:noFill/>
                  <a:prstDash val="solid"/>
                </a:ln>
                <a:solidFill>
                  <a:schemeClr val="accent6"/>
                </a:solidFill>
                <a:latin typeface="Tw Cen MT Condensed" panose="020B0606020104020203" pitchFamily="34" charset="0"/>
              </a:rPr>
              <a:t>YOU</a:t>
            </a:r>
            <a:endParaRPr lang="en-US" sz="4000" b="1" kern="0" dirty="0">
              <a:ln w="12700">
                <a:noFill/>
                <a:prstDash val="solid"/>
              </a:ln>
              <a:solidFill>
                <a:schemeClr val="accent6"/>
              </a:solidFill>
              <a:latin typeface="Tw Cen MT Condensed" panose="020B0606020104020203" pitchFamily="34" charset="0"/>
            </a:endParaRPr>
          </a:p>
        </p:txBody>
      </p:sp>
      <p:pic>
        <p:nvPicPr>
          <p:cNvPr id="20" name="Picture 19"/>
          <p:cNvPicPr>
            <a:picLocks noChangeAspect="1"/>
          </p:cNvPicPr>
          <p:nvPr/>
        </p:nvPicPr>
        <p:blipFill>
          <a:blip r:embed="rId3" cstate="screen">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tretch>
            <a:fillRect/>
          </a:stretch>
        </p:blipFill>
        <p:spPr>
          <a:xfrm>
            <a:off x="3064810" y="-25426"/>
            <a:ext cx="1242874" cy="1978005"/>
          </a:xfrm>
          <a:prstGeom prst="rect">
            <a:avLst/>
          </a:prstGeom>
        </p:spPr>
      </p:pic>
      <p:sp>
        <p:nvSpPr>
          <p:cNvPr id="21" name="Round Diagonal Corner Rectangle 20"/>
          <p:cNvSpPr/>
          <p:nvPr/>
        </p:nvSpPr>
        <p:spPr>
          <a:xfrm>
            <a:off x="1017815" y="3412467"/>
            <a:ext cx="10339451" cy="2667641"/>
          </a:xfrm>
          <a:prstGeom prst="round2DiagRect">
            <a:avLst/>
          </a:prstGeom>
          <a:solidFill>
            <a:schemeClr val="bg1"/>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kern="0">
              <a:solidFill>
                <a:sysClr val="windowText" lastClr="000000"/>
              </a:solidFill>
            </a:endParaRPr>
          </a:p>
        </p:txBody>
      </p:sp>
      <p:graphicFrame>
        <p:nvGraphicFramePr>
          <p:cNvPr id="22" name="Table 21"/>
          <p:cNvGraphicFramePr>
            <a:graphicFrameLocks noGrp="1"/>
          </p:cNvGraphicFramePr>
          <p:nvPr>
            <p:extLst>
              <p:ext uri="{D42A27DB-BD31-4B8C-83A1-F6EECF244321}">
                <p14:modId xmlns:p14="http://schemas.microsoft.com/office/powerpoint/2010/main" val="3608860509"/>
              </p:ext>
            </p:extLst>
          </p:nvPr>
        </p:nvGraphicFramePr>
        <p:xfrm>
          <a:off x="1117804" y="4746416"/>
          <a:ext cx="10056583" cy="1282893"/>
        </p:xfrm>
        <a:graphic>
          <a:graphicData uri="http://schemas.openxmlformats.org/drawingml/2006/table">
            <a:tbl>
              <a:tblPr firstRow="1" bandRow="1">
                <a:tableStyleId>{5C22544A-7EE6-4342-B048-85BDC9FD1C3A}</a:tableStyleId>
              </a:tblPr>
              <a:tblGrid>
                <a:gridCol w="2879871">
                  <a:extLst>
                    <a:ext uri="{9D8B030D-6E8A-4147-A177-3AD203B41FA5}">
                      <a16:colId xmlns:a16="http://schemas.microsoft.com/office/drawing/2014/main" val="2907319740"/>
                    </a:ext>
                  </a:extLst>
                </a:gridCol>
                <a:gridCol w="3076225">
                  <a:extLst>
                    <a:ext uri="{9D8B030D-6E8A-4147-A177-3AD203B41FA5}">
                      <a16:colId xmlns:a16="http://schemas.microsoft.com/office/drawing/2014/main" val="1100078804"/>
                    </a:ext>
                  </a:extLst>
                </a:gridCol>
                <a:gridCol w="4100487">
                  <a:extLst>
                    <a:ext uri="{9D8B030D-6E8A-4147-A177-3AD203B41FA5}">
                      <a16:colId xmlns:a16="http://schemas.microsoft.com/office/drawing/2014/main" val="490441877"/>
                    </a:ext>
                  </a:extLst>
                </a:gridCol>
              </a:tblGrid>
              <a:tr h="1282893">
                <a:tc>
                  <a:txBody>
                    <a:bodyPr/>
                    <a:lstStyle/>
                    <a:p>
                      <a:pPr algn="ctr"/>
                      <a:r>
                        <a:rPr lang="en-US" sz="2800" dirty="0">
                          <a:solidFill>
                            <a:srgbClr val="242D3C"/>
                          </a:solidFill>
                          <a:latin typeface="Tw Cen MT Condensed" panose="020B0606020104020203" pitchFamily="34" charset="0"/>
                        </a:rPr>
                        <a:t>Just in Time</a:t>
                      </a:r>
                    </a:p>
                    <a:p>
                      <a:pPr algn="ctr"/>
                      <a:r>
                        <a:rPr lang="en-US" sz="2000" b="0" kern="1200" dirty="0">
                          <a:solidFill>
                            <a:srgbClr val="242D3C"/>
                          </a:solidFill>
                          <a:effectLst/>
                          <a:latin typeface="Tw Cen MT Condensed" panose="020B0606020104020203" pitchFamily="34" charset="0"/>
                          <a:ea typeface="+mn-ea"/>
                          <a:cs typeface="+mn-cs"/>
                        </a:rPr>
                        <a:t>5-15 minutes in length.</a:t>
                      </a:r>
                      <a:endParaRPr lang="en-US" sz="2000" b="0" dirty="0">
                        <a:solidFill>
                          <a:schemeClr val="tx1"/>
                        </a:solidFill>
                        <a:latin typeface="Tw Cen MT Condensed" panose="020B0606020104020203" pitchFamily="34" charset="0"/>
                      </a:endParaRPr>
                    </a:p>
                  </a:txBody>
                  <a:tcPr marL="131081" marR="131081" marT="65540" marB="6554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dirty="0">
                          <a:solidFill>
                            <a:srgbClr val="242D3C"/>
                          </a:solidFill>
                          <a:latin typeface="Tw Cen MT Condensed" panose="020B0606020104020203" pitchFamily="34" charset="0"/>
                        </a:rPr>
                        <a:t>Self Paced</a:t>
                      </a:r>
                    </a:p>
                    <a:p>
                      <a:pPr algn="ctr"/>
                      <a:r>
                        <a:rPr lang="en-US" sz="2000" b="0" kern="1200" dirty="0">
                          <a:solidFill>
                            <a:srgbClr val="242D3C"/>
                          </a:solidFill>
                          <a:effectLst/>
                          <a:latin typeface="Tw Cen MT Condensed" panose="020B0606020104020203" pitchFamily="34" charset="0"/>
                          <a:ea typeface="+mn-ea"/>
                          <a:cs typeface="+mn-cs"/>
                        </a:rPr>
                        <a:t>Create your own schedule with </a:t>
                      </a:r>
                    </a:p>
                    <a:p>
                      <a:pPr algn="ctr"/>
                      <a:r>
                        <a:rPr lang="en-US" sz="2000" b="0" kern="1200" dirty="0">
                          <a:solidFill>
                            <a:srgbClr val="242D3C"/>
                          </a:solidFill>
                          <a:effectLst/>
                          <a:latin typeface="Tw Cen MT Condensed" panose="020B0606020104020203" pitchFamily="34" charset="0"/>
                          <a:ea typeface="+mn-ea"/>
                          <a:cs typeface="+mn-cs"/>
                        </a:rPr>
                        <a:t>these 1-3 hour courses.</a:t>
                      </a:r>
                      <a:endParaRPr lang="en-US" sz="2000" b="0" dirty="0">
                        <a:solidFill>
                          <a:srgbClr val="242D3C"/>
                        </a:solidFill>
                        <a:latin typeface="Tw Cen MT Condensed" panose="020B0606020104020203" pitchFamily="34" charset="0"/>
                      </a:endParaRPr>
                    </a:p>
                  </a:txBody>
                  <a:tcPr marL="131081" marR="131081" marT="65540" marB="6554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dirty="0">
                          <a:solidFill>
                            <a:srgbClr val="242D3C"/>
                          </a:solidFill>
                          <a:latin typeface="Tw Cen MT Condensed" panose="020B0606020104020203" pitchFamily="34" charset="0"/>
                        </a:rPr>
                        <a:t>Guided Learning</a:t>
                      </a:r>
                    </a:p>
                    <a:p>
                      <a:pPr algn="ctr"/>
                      <a:r>
                        <a:rPr lang="en-US" sz="2000" b="0" kern="1200" dirty="0">
                          <a:solidFill>
                            <a:srgbClr val="242D3C"/>
                          </a:solidFill>
                          <a:effectLst/>
                          <a:latin typeface="Tw Cen MT Condensed" panose="020B0606020104020203" pitchFamily="34" charset="0"/>
                          <a:ea typeface="+mn-ea"/>
                          <a:cs typeface="+mn-cs"/>
                        </a:rPr>
                        <a:t>Structured group activities that include due dates, peer interaction on forums, and webinars. </a:t>
                      </a:r>
                      <a:endParaRPr lang="en-US" sz="2000" b="0" dirty="0">
                        <a:solidFill>
                          <a:srgbClr val="242D3C"/>
                        </a:solidFill>
                        <a:latin typeface="Tw Cen MT Condensed" panose="020B0606020104020203" pitchFamily="34" charset="0"/>
                      </a:endParaRPr>
                    </a:p>
                  </a:txBody>
                  <a:tcPr marL="131081" marR="131081" marT="65540" marB="6554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51957798"/>
                  </a:ext>
                </a:extLst>
              </a:tr>
            </a:tbl>
          </a:graphicData>
        </a:graphic>
      </p:graphicFrame>
      <p:sp>
        <p:nvSpPr>
          <p:cNvPr id="26" name="Up Arrow 25"/>
          <p:cNvSpPr/>
          <p:nvPr/>
        </p:nvSpPr>
        <p:spPr>
          <a:xfrm rot="16200000">
            <a:off x="8515253" y="-1347050"/>
            <a:ext cx="1079691" cy="6273802"/>
          </a:xfrm>
          <a:prstGeom prst="upArrow">
            <a:avLst>
              <a:gd name="adj1" fmla="val 54772"/>
              <a:gd name="adj2" fmla="val 4156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defTabSz="914377"/>
            <a:r>
              <a:rPr lang="en-US" sz="2800" kern="0" spc="300" dirty="0">
                <a:solidFill>
                  <a:schemeClr val="bg1"/>
                </a:solidFill>
                <a:latin typeface="+mj-lt"/>
              </a:rPr>
              <a:t>Visit </a:t>
            </a:r>
            <a:r>
              <a:rPr lang="en-US" sz="2800" b="1" kern="0" spc="300" dirty="0">
                <a:solidFill>
                  <a:schemeClr val="bg1"/>
                </a:solidFill>
                <a:latin typeface="+mj-lt"/>
              </a:rPr>
              <a:t>www.ismeLearning.org</a:t>
            </a:r>
            <a:r>
              <a:rPr lang="en-US" sz="2800" kern="0" spc="300" dirty="0">
                <a:solidFill>
                  <a:schemeClr val="bg1"/>
                </a:solidFill>
                <a:latin typeface="+mj-lt"/>
              </a:rPr>
              <a:t> </a:t>
            </a:r>
            <a:endParaRPr lang="en-US" kern="0" spc="300" dirty="0">
              <a:solidFill>
                <a:schemeClr val="bg1"/>
              </a:solidFill>
              <a:latin typeface="+mj-lt"/>
            </a:endParaRPr>
          </a:p>
        </p:txBody>
      </p:sp>
      <p:pic>
        <p:nvPicPr>
          <p:cNvPr id="3" name="Picture 2"/>
          <p:cNvPicPr>
            <a:picLocks noChangeAspect="1"/>
          </p:cNvPicPr>
          <p:nvPr/>
        </p:nvPicPr>
        <p:blipFill>
          <a:blip r:embed="rId5"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7896349" y="674761"/>
            <a:ext cx="2317497" cy="825185"/>
          </a:xfrm>
          <a:prstGeom prst="rect">
            <a:avLst/>
          </a:prstGeom>
        </p:spPr>
      </p:pic>
      <p:pic>
        <p:nvPicPr>
          <p:cNvPr id="30" name="Picture 2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16782" y="3695385"/>
            <a:ext cx="571302" cy="1051031"/>
          </a:xfrm>
          <a:prstGeom prst="rect">
            <a:avLst/>
          </a:prstGeom>
        </p:spPr>
      </p:pic>
      <p:pic>
        <p:nvPicPr>
          <p:cNvPr id="31" name="Picture 3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18298" y="3714844"/>
            <a:ext cx="1682926" cy="979908"/>
          </a:xfrm>
          <a:prstGeom prst="rect">
            <a:avLst/>
          </a:prstGeom>
        </p:spPr>
      </p:pic>
      <p:pic>
        <p:nvPicPr>
          <p:cNvPr id="96" name="Picture 9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31200" y="3613383"/>
            <a:ext cx="1561614" cy="1235156"/>
          </a:xfrm>
          <a:prstGeom prst="rect">
            <a:avLst/>
          </a:prstGeom>
        </p:spPr>
      </p:pic>
      <p:sp>
        <p:nvSpPr>
          <p:cNvPr id="34" name="Rectangle 33"/>
          <p:cNvSpPr/>
          <p:nvPr/>
        </p:nvSpPr>
        <p:spPr>
          <a:xfrm>
            <a:off x="6473076" y="2427491"/>
            <a:ext cx="4998490" cy="769441"/>
          </a:xfrm>
          <a:prstGeom prst="rect">
            <a:avLst/>
          </a:prstGeom>
          <a:noFill/>
        </p:spPr>
        <p:txBody>
          <a:bodyPr wrap="square" lIns="91440" tIns="45720" rIns="91440" bIns="45720">
            <a:spAutoFit/>
          </a:bodyPr>
          <a:lstStyle/>
          <a:p>
            <a:pPr defTabSz="914377"/>
            <a:r>
              <a:rPr lang="en-US" sz="4400" b="1" kern="0" dirty="0">
                <a:ln w="12700">
                  <a:noFill/>
                  <a:prstDash val="solid"/>
                </a:ln>
                <a:solidFill>
                  <a:schemeClr val="accent6"/>
                </a:solidFill>
                <a:latin typeface="Tw Cen MT" panose="020B0602020104020603" pitchFamily="34" charset="0"/>
              </a:rPr>
              <a:t>3</a:t>
            </a:r>
            <a:r>
              <a:rPr lang="en-US" sz="4000" b="1" kern="0" dirty="0">
                <a:ln w="12700">
                  <a:noFill/>
                  <a:prstDash val="solid"/>
                </a:ln>
                <a:solidFill>
                  <a:schemeClr val="tx1">
                    <a:lumMod val="50000"/>
                    <a:lumOff val="50000"/>
                  </a:schemeClr>
                </a:solidFill>
                <a:latin typeface="Tw Cen MT Condensed" panose="020B0606020104020203" pitchFamily="34" charset="0"/>
              </a:rPr>
              <a:t> different learning styles</a:t>
            </a:r>
            <a:endParaRPr lang="en-US" sz="4000" b="1" kern="0" dirty="0">
              <a:ln w="12700">
                <a:noFill/>
                <a:prstDash val="solid"/>
              </a:ln>
              <a:solidFill>
                <a:schemeClr val="accent6"/>
              </a:solidFill>
              <a:latin typeface="Tw Cen MT Condensed" panose="020B0606020104020203" pitchFamily="34" charset="0"/>
            </a:endParaRPr>
          </a:p>
        </p:txBody>
      </p:sp>
    </p:spTree>
    <p:extLst>
      <p:ext uri="{BB962C8B-B14F-4D97-AF65-F5344CB8AC3E}">
        <p14:creationId xmlns:p14="http://schemas.microsoft.com/office/powerpoint/2010/main" val="3974437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CEE2C88-6C8F-484D-AF69-578F576B1F44}" type="slidenum">
              <a:rPr lang="en-US" smtClean="0"/>
              <a:pPr/>
              <a:t>14</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14</a:t>
            </a:fld>
            <a:endParaRPr lang="en-US" dirty="0"/>
          </a:p>
        </p:txBody>
      </p:sp>
      <p:sp>
        <p:nvSpPr>
          <p:cNvPr id="5" name="Text Placeholder 4"/>
          <p:cNvSpPr>
            <a:spLocks noGrp="1"/>
          </p:cNvSpPr>
          <p:nvPr>
            <p:ph type="body" sz="quarter" idx="14"/>
          </p:nvPr>
        </p:nvSpPr>
        <p:spPr/>
        <p:txBody>
          <a:bodyPr/>
          <a:lstStyle/>
          <a:p>
            <a:r>
              <a:rPr lang="en-US" dirty="0"/>
              <a:t>UPCOMING EVENTS</a:t>
            </a:r>
          </a:p>
        </p:txBody>
      </p:sp>
      <p:pic>
        <p:nvPicPr>
          <p:cNvPr id="13" name="Picture 12"/>
          <p:cNvPicPr>
            <a:picLocks noChangeAspect="1"/>
          </p:cNvPicPr>
          <p:nvPr/>
        </p:nvPicPr>
        <p:blipFill>
          <a:blip r:embed="rId3"/>
          <a:stretch>
            <a:fillRect/>
          </a:stretch>
        </p:blipFill>
        <p:spPr>
          <a:xfrm>
            <a:off x="3594950" y="4462372"/>
            <a:ext cx="4991100" cy="154762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5352" y="1346207"/>
            <a:ext cx="1687567" cy="2418970"/>
          </a:xfrm>
          <a:prstGeom prst="rect">
            <a:avLst/>
          </a:prstGeom>
        </p:spPr>
      </p:pic>
      <p:sp>
        <p:nvSpPr>
          <p:cNvPr id="6" name="Rectangle 5"/>
          <p:cNvSpPr/>
          <p:nvPr/>
        </p:nvSpPr>
        <p:spPr>
          <a:xfrm>
            <a:off x="5790014" y="1689694"/>
            <a:ext cx="2113389" cy="1815882"/>
          </a:xfrm>
          <a:prstGeom prst="rect">
            <a:avLst/>
          </a:prstGeom>
        </p:spPr>
        <p:txBody>
          <a:bodyPr wrap="square">
            <a:spAutoFit/>
          </a:bodyPr>
          <a:lstStyle/>
          <a:p>
            <a:r>
              <a:rPr lang="en-US" sz="1400" dirty="0">
                <a:solidFill>
                  <a:srgbClr val="747475"/>
                </a:solidFill>
                <a:latin typeface="Open Sans"/>
              </a:rPr>
              <a:t>Recognized as one of the premier educational events within the utility supply chain industry, UPMG2017 will help you go the “Magnificent Mile” to improve your supply chain.</a:t>
            </a:r>
            <a:endParaRPr lang="en-US" sz="1400" dirty="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8083" y="1483849"/>
            <a:ext cx="1562235" cy="2278577"/>
          </a:xfrm>
          <a:prstGeom prst="rect">
            <a:avLst/>
          </a:prstGeom>
        </p:spPr>
      </p:pic>
      <p:sp>
        <p:nvSpPr>
          <p:cNvPr id="14" name="Rectangle 13"/>
          <p:cNvSpPr/>
          <p:nvPr/>
        </p:nvSpPr>
        <p:spPr>
          <a:xfrm>
            <a:off x="9630598" y="1734521"/>
            <a:ext cx="2177917" cy="2246769"/>
          </a:xfrm>
          <a:prstGeom prst="rect">
            <a:avLst/>
          </a:prstGeom>
        </p:spPr>
        <p:txBody>
          <a:bodyPr wrap="square">
            <a:spAutoFit/>
          </a:bodyPr>
          <a:lstStyle/>
          <a:p>
            <a:r>
              <a:rPr lang="en-US" sz="1400" dirty="0">
                <a:solidFill>
                  <a:srgbClr val="747475"/>
                </a:solidFill>
                <a:latin typeface="Open Sans"/>
              </a:rPr>
              <a:t>Indirect spend represents a significant impact to the bottom line. Join us and discover how to strengthen your impact by learning practical supply chain strategies and gaining insights from leading experts and industry innovators.</a:t>
            </a:r>
            <a:endParaRPr lang="en-US" sz="1400" dirty="0"/>
          </a:p>
        </p:txBody>
      </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199" y="1382110"/>
            <a:ext cx="2011325" cy="2347163"/>
          </a:xfrm>
          <a:prstGeom prst="rect">
            <a:avLst/>
          </a:prstGeom>
        </p:spPr>
      </p:pic>
      <p:sp>
        <p:nvSpPr>
          <p:cNvPr id="17" name="Rectangle 16"/>
          <p:cNvSpPr/>
          <p:nvPr/>
        </p:nvSpPr>
        <p:spPr>
          <a:xfrm>
            <a:off x="2026028" y="1703317"/>
            <a:ext cx="1954303" cy="1815882"/>
          </a:xfrm>
          <a:prstGeom prst="rect">
            <a:avLst/>
          </a:prstGeom>
        </p:spPr>
        <p:txBody>
          <a:bodyPr wrap="square">
            <a:spAutoFit/>
          </a:bodyPr>
          <a:lstStyle/>
          <a:p>
            <a:r>
              <a:rPr lang="en-US" sz="1400" dirty="0">
                <a:solidFill>
                  <a:srgbClr val="747475"/>
                </a:solidFill>
                <a:latin typeface="Open Sans"/>
              </a:rPr>
              <a:t>If you’re now supporting the travel and events category for your organization, we have some great news: The experts at ISM Travel &amp; Events 2017 are here to help.</a:t>
            </a:r>
            <a:endParaRPr lang="en-US" sz="1400" dirty="0"/>
          </a:p>
        </p:txBody>
      </p:sp>
    </p:spTree>
    <p:extLst>
      <p:ext uri="{BB962C8B-B14F-4D97-AF65-F5344CB8AC3E}">
        <p14:creationId xmlns:p14="http://schemas.microsoft.com/office/powerpoint/2010/main" val="118660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65005"/>
          </a:xfrm>
          <a:prstGeom prst="rect">
            <a:avLst/>
          </a:prstGeom>
        </p:spPr>
      </p:pic>
      <p:sp>
        <p:nvSpPr>
          <p:cNvPr id="12" name="Rectangle 11"/>
          <p:cNvSpPr/>
          <p:nvPr/>
        </p:nvSpPr>
        <p:spPr>
          <a:xfrm>
            <a:off x="0" y="4339771"/>
            <a:ext cx="12192000" cy="2518229"/>
          </a:xfrm>
          <a:prstGeom prst="rect">
            <a:avLst/>
          </a:prstGeom>
          <a:solidFill>
            <a:schemeClr val="tx1">
              <a:lumMod val="85000"/>
              <a:lumOff val="1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70"/>
            <a:endParaRPr lang="en-US" sz="2400" kern="0">
              <a:solidFill>
                <a:sysClr val="windowText" lastClr="000000"/>
              </a:solidFill>
            </a:endParaRPr>
          </a:p>
        </p:txBody>
      </p:sp>
      <p:sp>
        <p:nvSpPr>
          <p:cNvPr id="3" name="Rectangle 2"/>
          <p:cNvSpPr/>
          <p:nvPr/>
        </p:nvSpPr>
        <p:spPr>
          <a:xfrm>
            <a:off x="626917" y="4971910"/>
            <a:ext cx="10938166" cy="1323439"/>
          </a:xfrm>
          <a:prstGeom prst="rect">
            <a:avLst/>
          </a:prstGeom>
        </p:spPr>
        <p:txBody>
          <a:bodyPr wrap="square">
            <a:spAutoFit/>
          </a:bodyPr>
          <a:lstStyle/>
          <a:p>
            <a:r>
              <a:rPr lang="en-US" sz="2000" dirty="0">
                <a:solidFill>
                  <a:schemeClr val="bg1"/>
                </a:solidFill>
              </a:rPr>
              <a:t>ISM certification is a cornerstone to achieving excellence – the gold standard for training and expertise in the supply management industry. Becoming a Certified Professional in Supply Management</a:t>
            </a:r>
            <a:r>
              <a:rPr lang="en-US" sz="2000" baseline="30000" dirty="0">
                <a:solidFill>
                  <a:schemeClr val="bg1"/>
                </a:solidFill>
              </a:rPr>
              <a:t>®</a:t>
            </a:r>
            <a:r>
              <a:rPr lang="en-US" sz="2000" dirty="0">
                <a:solidFill>
                  <a:schemeClr val="bg1"/>
                </a:solidFill>
              </a:rPr>
              <a:t> (CPSM</a:t>
            </a:r>
            <a:r>
              <a:rPr lang="en-US" sz="2000" baseline="30000" dirty="0">
                <a:solidFill>
                  <a:schemeClr val="bg1"/>
                </a:solidFill>
              </a:rPr>
              <a:t>®</a:t>
            </a:r>
            <a:r>
              <a:rPr lang="en-US" sz="2000" dirty="0">
                <a:solidFill>
                  <a:schemeClr val="bg1"/>
                </a:solidFill>
              </a:rPr>
              <a:t>) establishes you as someone who has mastered the core competencies of the foundational aspects of procurement and sourcing, contracts, negotiation and leadership. </a:t>
            </a:r>
          </a:p>
        </p:txBody>
      </p:sp>
      <p:sp>
        <p:nvSpPr>
          <p:cNvPr id="13" name="TextBox 12"/>
          <p:cNvSpPr txBox="1"/>
          <p:nvPr/>
        </p:nvSpPr>
        <p:spPr>
          <a:xfrm>
            <a:off x="3657600" y="4339771"/>
            <a:ext cx="4876800" cy="756367"/>
          </a:xfrm>
          <a:prstGeom prst="rect">
            <a:avLst/>
          </a:prstGeom>
        </p:spPr>
        <p:txBody>
          <a:bodyPr vert="horz" wrap="square" lIns="0" tIns="0" rIns="0" bIns="0" rtlCol="0" anchor="ctr">
            <a:noAutofit/>
          </a:bodyPr>
          <a:lstStyle/>
          <a:p>
            <a:pPr algn="ctr" defTabSz="1219170"/>
            <a:r>
              <a:rPr lang="en-US" sz="3600" kern="0" spc="200" dirty="0">
                <a:solidFill>
                  <a:schemeClr val="bg1"/>
                </a:solidFill>
                <a:latin typeface="Tw Cen MT Condensed" charset="0"/>
                <a:ea typeface="Tw Cen MT Condensed" charset="0"/>
                <a:cs typeface="Tw Cen MT Condensed" charset="0"/>
              </a:rPr>
              <a:t>ISM CERTIFICATION</a:t>
            </a:r>
          </a:p>
        </p:txBody>
      </p:sp>
      <p:pic>
        <p:nvPicPr>
          <p:cNvPr id="11" name="Picture 10"/>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85750" y="215064"/>
            <a:ext cx="2305050" cy="961946"/>
          </a:xfrm>
          <a:prstGeom prst="rect">
            <a:avLst/>
          </a:prstGeom>
        </p:spPr>
      </p:pic>
      <p:sp>
        <p:nvSpPr>
          <p:cNvPr id="2" name="Rectangle 1"/>
          <p:cNvSpPr/>
          <p:nvPr/>
        </p:nvSpPr>
        <p:spPr>
          <a:xfrm>
            <a:off x="6868959" y="6345842"/>
            <a:ext cx="5328446" cy="461665"/>
          </a:xfrm>
          <a:prstGeom prst="rect">
            <a:avLst/>
          </a:prstGeom>
        </p:spPr>
        <p:txBody>
          <a:bodyPr wrap="none">
            <a:spAutoFit/>
          </a:bodyPr>
          <a:lstStyle/>
          <a:p>
            <a:r>
              <a:rPr lang="en-US" sz="2400" dirty="0">
                <a:solidFill>
                  <a:schemeClr val="accent6">
                    <a:lumMod val="40000"/>
                    <a:lumOff val="60000"/>
                  </a:schemeClr>
                </a:solidFill>
              </a:rPr>
              <a:t>Learn more at </a:t>
            </a:r>
            <a:r>
              <a:rPr lang="en-US" sz="2400" b="1" dirty="0">
                <a:solidFill>
                  <a:schemeClr val="accent6">
                    <a:lumMod val="40000"/>
                    <a:lumOff val="60000"/>
                  </a:schemeClr>
                </a:solidFill>
              </a:rPr>
              <a:t>www.ismcertification.org</a:t>
            </a:r>
            <a:r>
              <a:rPr lang="en-US" sz="2400" dirty="0">
                <a:solidFill>
                  <a:schemeClr val="accent6">
                    <a:lumMod val="40000"/>
                    <a:lumOff val="60000"/>
                  </a:schemeClr>
                </a:solidFill>
              </a:rPr>
              <a:t> </a:t>
            </a:r>
          </a:p>
        </p:txBody>
      </p:sp>
    </p:spTree>
    <p:extLst>
      <p:ext uri="{BB962C8B-B14F-4D97-AF65-F5344CB8AC3E}">
        <p14:creationId xmlns:p14="http://schemas.microsoft.com/office/powerpoint/2010/main" val="2772548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CEE2C88-6C8F-484D-AF69-578F576B1F44}" type="slidenum">
              <a:rPr lang="en-US" smtClean="0"/>
              <a:pPr/>
              <a:t>16</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16</a:t>
            </a:fld>
            <a:endParaRPr lang="en-US" dirty="0"/>
          </a:p>
        </p:txBody>
      </p:sp>
      <p:sp>
        <p:nvSpPr>
          <p:cNvPr id="2" name="Text Placeholder 1"/>
          <p:cNvSpPr>
            <a:spLocks noGrp="1"/>
          </p:cNvSpPr>
          <p:nvPr>
            <p:ph type="body" sz="quarter" idx="14"/>
          </p:nvPr>
        </p:nvSpPr>
        <p:spPr/>
        <p:txBody>
          <a:bodyPr>
            <a:noAutofit/>
          </a:bodyPr>
          <a:lstStyle/>
          <a:p>
            <a:r>
              <a:rPr lang="en-US" sz="2400" dirty="0">
                <a:latin typeface="+mj-lt"/>
              </a:rPr>
              <a:t>CERTIFIED PROFESSIONAL IN SUPPLY MANAGEMENT</a:t>
            </a:r>
          </a:p>
        </p:txBody>
      </p:sp>
      <p:graphicFrame>
        <p:nvGraphicFramePr>
          <p:cNvPr id="5" name="Table 4"/>
          <p:cNvGraphicFramePr>
            <a:graphicFrameLocks noGrp="1"/>
          </p:cNvGraphicFramePr>
          <p:nvPr>
            <p:extLst>
              <p:ext uri="{D42A27DB-BD31-4B8C-83A1-F6EECF244321}">
                <p14:modId xmlns:p14="http://schemas.microsoft.com/office/powerpoint/2010/main" val="2975612725"/>
              </p:ext>
            </p:extLst>
          </p:nvPr>
        </p:nvGraphicFramePr>
        <p:xfrm>
          <a:off x="637881" y="1359892"/>
          <a:ext cx="11167126" cy="4761127"/>
        </p:xfrm>
        <a:graphic>
          <a:graphicData uri="http://schemas.openxmlformats.org/drawingml/2006/table">
            <a:tbl>
              <a:tblPr firstRow="1" firstCol="1" bandRow="1">
                <a:tableStyleId>{2D5ABB26-0587-4C30-8999-92F81FD0307C}</a:tableStyleId>
              </a:tblPr>
              <a:tblGrid>
                <a:gridCol w="11167126">
                  <a:extLst>
                    <a:ext uri="{9D8B030D-6E8A-4147-A177-3AD203B41FA5}">
                      <a16:colId xmlns:a16="http://schemas.microsoft.com/office/drawing/2014/main" val="2479279587"/>
                    </a:ext>
                  </a:extLst>
                </a:gridCol>
              </a:tblGrid>
              <a:tr h="391756">
                <a:tc>
                  <a:txBody>
                    <a:bodyPr/>
                    <a:lstStyle/>
                    <a:p>
                      <a:pPr marL="0" marR="0">
                        <a:spcBef>
                          <a:spcPts val="0"/>
                        </a:spcBef>
                        <a:spcAft>
                          <a:spcPts val="0"/>
                        </a:spcAft>
                      </a:pPr>
                      <a:r>
                        <a:rPr lang="en-US" sz="1200" b="1" dirty="0">
                          <a:solidFill>
                            <a:schemeClr val="bg1"/>
                          </a:solidFill>
                          <a:effectLst/>
                          <a:latin typeface="Tw Cen MT" panose="020B0602020104020603" pitchFamily="34" charset="0"/>
                          <a:ea typeface="Tw Cen MT" panose="020B0602020104020603" pitchFamily="34" charset="0"/>
                          <a:cs typeface="Times New Roman" panose="02020603050405020304" pitchFamily="18" charset="0"/>
                        </a:rPr>
                        <a:t>CRITERIA</a:t>
                      </a:r>
                    </a:p>
                  </a:txBody>
                  <a:tcPr marL="56593" marR="5659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73475679"/>
                  </a:ext>
                </a:extLst>
              </a:tr>
              <a:tr h="1977871">
                <a:tc>
                  <a:txBody>
                    <a:bodyPr/>
                    <a:lstStyle/>
                    <a:p>
                      <a:pPr marL="0" marR="0">
                        <a:spcBef>
                          <a:spcPts val="0"/>
                        </a:spcBef>
                        <a:spcAft>
                          <a:spcPts val="0"/>
                        </a:spcAft>
                      </a:pPr>
                      <a:r>
                        <a:rPr lang="en-US" sz="1500" b="1" i="0" dirty="0">
                          <a:effectLst/>
                          <a:latin typeface="+mn-lt"/>
                        </a:rPr>
                        <a:t>Pass three Exams</a:t>
                      </a:r>
                      <a:endParaRPr lang="en-US" sz="1500" b="1" dirty="0">
                        <a:effectLst/>
                        <a:latin typeface="+mn-lt"/>
                      </a:endParaRPr>
                    </a:p>
                    <a:p>
                      <a:pPr marL="285750" indent="1588">
                        <a:spcBef>
                          <a:spcPts val="1200"/>
                        </a:spcBef>
                        <a:buClr>
                          <a:schemeClr val="accent1">
                            <a:lumMod val="75000"/>
                          </a:schemeClr>
                        </a:buClr>
                        <a:buFont typeface="Arial" panose="020B0604020202020204" pitchFamily="34" charset="0"/>
                        <a:buChar char="•"/>
                      </a:pPr>
                      <a:r>
                        <a:rPr lang="en-US" sz="1200" b="1" dirty="0">
                          <a:solidFill>
                            <a:schemeClr val="tx2"/>
                          </a:solidFill>
                          <a:latin typeface="+mn-lt"/>
                        </a:rPr>
                        <a:t> </a:t>
                      </a:r>
                      <a:r>
                        <a:rPr lang="en-US" sz="1300" b="1" dirty="0">
                          <a:solidFill>
                            <a:schemeClr val="tx2"/>
                          </a:solidFill>
                          <a:latin typeface="+mn-lt"/>
                        </a:rPr>
                        <a:t>Exam 1 – Foundations of Supply Management</a:t>
                      </a:r>
                    </a:p>
                    <a:p>
                      <a:pPr marL="285750" indent="1588">
                        <a:buClr>
                          <a:srgbClr val="C00000"/>
                        </a:buClr>
                        <a:buFont typeface="Arial" panose="020B0604020202020204" pitchFamily="34" charset="0"/>
                        <a:buNone/>
                      </a:pPr>
                      <a:r>
                        <a:rPr lang="en-US" sz="1000" dirty="0">
                          <a:latin typeface="+mn-lt"/>
                          <a:cs typeface="Arial" pitchFamily="34" charset="0"/>
                        </a:rPr>
                        <a:t>   Contracting and Negotiation, Social Responsibility, Cost and Finance, Sourcing, International Supplier Relationship Management. </a:t>
                      </a:r>
                      <a:r>
                        <a:rPr lang="en-US" sz="1000" dirty="0">
                          <a:solidFill>
                            <a:schemeClr val="accent3">
                              <a:lumMod val="75000"/>
                            </a:schemeClr>
                          </a:solidFill>
                          <a:latin typeface="+mn-lt"/>
                        </a:rPr>
                        <a:t>165 Questions; 2 </a:t>
                      </a:r>
                      <a:r>
                        <a:rPr lang="en-US" sz="1000" dirty="0" err="1">
                          <a:solidFill>
                            <a:schemeClr val="accent3">
                              <a:lumMod val="75000"/>
                            </a:schemeClr>
                          </a:solidFill>
                          <a:latin typeface="+mn-lt"/>
                        </a:rPr>
                        <a:t>hrs</a:t>
                      </a:r>
                      <a:r>
                        <a:rPr lang="en-US" sz="1000" dirty="0">
                          <a:solidFill>
                            <a:schemeClr val="accent3">
                              <a:lumMod val="75000"/>
                            </a:schemeClr>
                          </a:solidFill>
                          <a:latin typeface="+mn-lt"/>
                        </a:rPr>
                        <a:t> 45 minutes</a:t>
                      </a:r>
                    </a:p>
                    <a:p>
                      <a:pPr marL="285750" indent="1588">
                        <a:spcBef>
                          <a:spcPts val="1200"/>
                        </a:spcBef>
                        <a:buClr>
                          <a:schemeClr val="accent1">
                            <a:lumMod val="75000"/>
                          </a:schemeClr>
                        </a:buClr>
                        <a:buFont typeface="Arial" panose="020B0604020202020204" pitchFamily="34" charset="0"/>
                        <a:buChar char="•"/>
                      </a:pPr>
                      <a:r>
                        <a:rPr lang="en-US" sz="1300" b="1" dirty="0">
                          <a:solidFill>
                            <a:schemeClr val="tx2"/>
                          </a:solidFill>
                          <a:latin typeface="+mn-lt"/>
                        </a:rPr>
                        <a:t> Exam 2 – Effective Supply Management Performance</a:t>
                      </a:r>
                    </a:p>
                    <a:p>
                      <a:pPr marL="285750" indent="1588">
                        <a:buClr>
                          <a:srgbClr val="C00000"/>
                        </a:buClr>
                        <a:buFont typeface="Arial" panose="020B0604020202020204" pitchFamily="34" charset="0"/>
                        <a:buNone/>
                      </a:pPr>
                      <a:r>
                        <a:rPr lang="en-US" sz="1000" dirty="0">
                          <a:latin typeface="+mn-lt"/>
                          <a:cs typeface="Arial" pitchFamily="34" charset="0"/>
                        </a:rPr>
                        <a:t>   Forecasting, Materials and Inventory Management, Logistics, Organization and Department Assessment, Product and Service Development, Quality, Planning. </a:t>
                      </a:r>
                      <a:r>
                        <a:rPr lang="en-US" sz="1000" dirty="0">
                          <a:solidFill>
                            <a:schemeClr val="accent3">
                              <a:lumMod val="75000"/>
                            </a:schemeClr>
                          </a:solidFill>
                          <a:latin typeface="+mn-lt"/>
                        </a:rPr>
                        <a:t>165 Questions; 2 </a:t>
                      </a:r>
                      <a:r>
                        <a:rPr lang="en-US" sz="1000" dirty="0" err="1">
                          <a:solidFill>
                            <a:schemeClr val="accent3">
                              <a:lumMod val="75000"/>
                            </a:schemeClr>
                          </a:solidFill>
                          <a:latin typeface="+mn-lt"/>
                        </a:rPr>
                        <a:t>hrs</a:t>
                      </a:r>
                      <a:r>
                        <a:rPr lang="en-US" sz="1000" dirty="0">
                          <a:solidFill>
                            <a:schemeClr val="accent3">
                              <a:lumMod val="75000"/>
                            </a:schemeClr>
                          </a:solidFill>
                          <a:latin typeface="+mn-lt"/>
                        </a:rPr>
                        <a:t> 45 minutes</a:t>
                      </a:r>
                    </a:p>
                    <a:p>
                      <a:pPr marL="285750" indent="1588">
                        <a:spcBef>
                          <a:spcPts val="1200"/>
                        </a:spcBef>
                        <a:buClr>
                          <a:schemeClr val="accent1">
                            <a:lumMod val="75000"/>
                          </a:schemeClr>
                        </a:buClr>
                        <a:buFont typeface="Arial" panose="020B0604020202020204" pitchFamily="34" charset="0"/>
                        <a:buChar char="•"/>
                      </a:pPr>
                      <a:r>
                        <a:rPr lang="en-US" sz="1200" b="1" dirty="0">
                          <a:solidFill>
                            <a:schemeClr val="tx2"/>
                          </a:solidFill>
                          <a:latin typeface="+mn-lt"/>
                        </a:rPr>
                        <a:t> </a:t>
                      </a:r>
                      <a:r>
                        <a:rPr lang="en-US" sz="1300" b="1" dirty="0">
                          <a:solidFill>
                            <a:schemeClr val="tx2"/>
                          </a:solidFill>
                          <a:latin typeface="+mn-lt"/>
                        </a:rPr>
                        <a:t>Exam 3 – Leadership in Supply Management</a:t>
                      </a:r>
                    </a:p>
                    <a:p>
                      <a:pPr marL="285750" indent="1588">
                        <a:buClr>
                          <a:srgbClr val="C00000"/>
                        </a:buClr>
                        <a:buFont typeface="Arial" panose="020B0604020202020204" pitchFamily="34" charset="0"/>
                        <a:buNone/>
                      </a:pPr>
                      <a:r>
                        <a:rPr lang="en-US" sz="1000" dirty="0">
                          <a:latin typeface="+mn-lt"/>
                          <a:cs typeface="Arial" pitchFamily="34" charset="0"/>
                        </a:rPr>
                        <a:t>   Leadership, Strategic Sourcing, Risk Compliance. </a:t>
                      </a:r>
                      <a:r>
                        <a:rPr lang="en-US" sz="1000" dirty="0">
                          <a:solidFill>
                            <a:schemeClr val="accent3">
                              <a:lumMod val="75000"/>
                            </a:schemeClr>
                          </a:solidFill>
                          <a:latin typeface="+mn-lt"/>
                        </a:rPr>
                        <a:t>180 Questions; 3 </a:t>
                      </a:r>
                      <a:r>
                        <a:rPr lang="en-US" sz="1000" dirty="0" err="1">
                          <a:solidFill>
                            <a:schemeClr val="accent3">
                              <a:lumMod val="75000"/>
                            </a:schemeClr>
                          </a:solidFill>
                          <a:latin typeface="+mn-lt"/>
                        </a:rPr>
                        <a:t>hrs</a:t>
                      </a:r>
                      <a:r>
                        <a:rPr lang="en-US" sz="1000" dirty="0">
                          <a:effectLst/>
                          <a:latin typeface="+mn-lt"/>
                        </a:rPr>
                        <a:t> </a:t>
                      </a:r>
                    </a:p>
                    <a:p>
                      <a:pPr marL="0" marR="0">
                        <a:spcBef>
                          <a:spcPts val="0"/>
                        </a:spcBef>
                        <a:spcAft>
                          <a:spcPts val="0"/>
                        </a:spcAft>
                      </a:pPr>
                      <a:endParaRPr lang="en-US" sz="1500" dirty="0">
                        <a:effectLst/>
                        <a:latin typeface="+mn-lt"/>
                        <a:ea typeface="Tw Cen MT" panose="020B0602020104020603" pitchFamily="34" charset="0"/>
                        <a:cs typeface="Times New Roman" panose="02020603050405020304" pitchFamily="18" charset="0"/>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2867516"/>
                  </a:ext>
                </a:extLst>
              </a:tr>
              <a:tr h="846495">
                <a:tc>
                  <a:txBody>
                    <a:bodyPr/>
                    <a:lstStyle/>
                    <a:p>
                      <a:pPr marL="0" marR="0">
                        <a:spcBef>
                          <a:spcPts val="0"/>
                        </a:spcBef>
                        <a:spcAft>
                          <a:spcPts val="0"/>
                        </a:spcAft>
                      </a:pPr>
                      <a:r>
                        <a:rPr lang="en-US" sz="1500" b="1" dirty="0">
                          <a:effectLst/>
                          <a:latin typeface="+mn-lt"/>
                        </a:rPr>
                        <a:t>Document Work Experience</a:t>
                      </a:r>
                    </a:p>
                    <a:p>
                      <a:pPr marL="0" indent="0">
                        <a:buClr>
                          <a:schemeClr val="accent1">
                            <a:lumMod val="75000"/>
                          </a:schemeClr>
                        </a:buClr>
                        <a:buFont typeface="+mj-lt"/>
                        <a:buNone/>
                      </a:pPr>
                      <a:r>
                        <a:rPr lang="en-US" sz="1300" dirty="0">
                          <a:latin typeface="+mn-lt"/>
                          <a:cs typeface="Arial"/>
                        </a:rPr>
                        <a:t>Three years full-time professional supply management experience with a regionally accredited bachelor’s degree or international equivalent </a:t>
                      </a:r>
                      <a:r>
                        <a:rPr lang="en-US" sz="1300" b="1" dirty="0">
                          <a:latin typeface="+mn-lt"/>
                          <a:cs typeface="Arial"/>
                        </a:rPr>
                        <a:t>OR </a:t>
                      </a:r>
                      <a:r>
                        <a:rPr lang="en-US" sz="1300" dirty="0">
                          <a:latin typeface="+mn-lt"/>
                          <a:cs typeface="Arial"/>
                        </a:rPr>
                        <a:t>Five years full-time professional supply management experience without a qualified degree. </a:t>
                      </a:r>
                    </a:p>
                    <a:p>
                      <a:pPr marL="0" marR="0">
                        <a:spcBef>
                          <a:spcPts val="0"/>
                        </a:spcBef>
                        <a:spcAft>
                          <a:spcPts val="0"/>
                        </a:spcAft>
                      </a:pPr>
                      <a:endParaRPr lang="en-US" sz="1500" dirty="0">
                        <a:effectLst/>
                        <a:latin typeface="+mn-lt"/>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7929935"/>
                  </a:ext>
                </a:extLst>
              </a:tr>
              <a:tr h="667820">
                <a:tc>
                  <a:txBody>
                    <a:bodyPr/>
                    <a:lstStyle/>
                    <a:p>
                      <a:pPr marL="0" marR="0">
                        <a:spcBef>
                          <a:spcPts val="0"/>
                        </a:spcBef>
                        <a:spcAft>
                          <a:spcPts val="0"/>
                        </a:spcAft>
                      </a:pPr>
                      <a:r>
                        <a:rPr lang="en-US" sz="1500" b="1" dirty="0">
                          <a:effectLst/>
                          <a:latin typeface="+mn-lt"/>
                        </a:rPr>
                        <a:t>Submit </a:t>
                      </a:r>
                      <a:r>
                        <a:rPr lang="en-US" sz="1500" b="1" dirty="0">
                          <a:effectLst/>
                          <a:latin typeface="+mn-lt"/>
                        </a:rPr>
                        <a:t>CPSM</a:t>
                      </a:r>
                      <a:r>
                        <a:rPr lang="en-US" sz="1500" b="1" baseline="40000" dirty="0">
                          <a:effectLst/>
                          <a:latin typeface="+mn-lt"/>
                        </a:rPr>
                        <a:t>®</a:t>
                      </a:r>
                      <a:r>
                        <a:rPr lang="en-US" sz="1500" b="1" dirty="0">
                          <a:effectLst/>
                          <a:latin typeface="+mn-lt"/>
                        </a:rPr>
                        <a:t> Original Certification Application</a:t>
                      </a:r>
                      <a:endParaRPr lang="en-US" sz="1500" b="1" dirty="0">
                        <a:effectLst/>
                        <a:latin typeface="+mn-lt"/>
                      </a:endParaRPr>
                    </a:p>
                    <a:p>
                      <a:pPr marL="0" marR="0">
                        <a:spcBef>
                          <a:spcPts val="0"/>
                        </a:spcBef>
                        <a:spcAft>
                          <a:spcPts val="0"/>
                        </a:spcAft>
                      </a:pPr>
                      <a:r>
                        <a:rPr lang="en-US" sz="1300" dirty="0">
                          <a:effectLst/>
                          <a:latin typeface="+mn-lt"/>
                        </a:rPr>
                        <a:t>Applications are accepted online at www.insttituteforsupplymanagement.org – CPSM/CPSD Certification.  </a:t>
                      </a:r>
                    </a:p>
                    <a:p>
                      <a:pPr marL="0" marR="0">
                        <a:spcBef>
                          <a:spcPts val="0"/>
                        </a:spcBef>
                        <a:spcAft>
                          <a:spcPts val="0"/>
                        </a:spcAft>
                      </a:pPr>
                      <a:r>
                        <a:rPr lang="en-US" sz="1500" dirty="0">
                          <a:effectLst/>
                          <a:latin typeface="+mn-lt"/>
                        </a:rPr>
                        <a:t> </a:t>
                      </a:r>
                      <a:endParaRPr lang="en-US" sz="1500" dirty="0">
                        <a:effectLst/>
                        <a:latin typeface="+mn-lt"/>
                        <a:ea typeface="Tw Cen MT" panose="020B0602020104020603" pitchFamily="34" charset="0"/>
                        <a:cs typeface="Times New Roman" panose="02020603050405020304" pitchFamily="18" charset="0"/>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8732043"/>
                  </a:ext>
                </a:extLst>
              </a:tr>
              <a:tr h="870240">
                <a:tc>
                  <a:txBody>
                    <a:bodyPr/>
                    <a:lstStyle/>
                    <a:p>
                      <a:pPr marL="0" marR="0">
                        <a:spcBef>
                          <a:spcPts val="0"/>
                        </a:spcBef>
                        <a:spcAft>
                          <a:spcPts val="0"/>
                        </a:spcAft>
                      </a:pPr>
                      <a:r>
                        <a:rPr lang="en-US" sz="1500" b="1" dirty="0">
                          <a:effectLst/>
                          <a:latin typeface="+mn-lt"/>
                        </a:rPr>
                        <a:t>Recertify</a:t>
                      </a:r>
                    </a:p>
                    <a:p>
                      <a:pPr marL="0" marR="0">
                        <a:spcBef>
                          <a:spcPts val="0"/>
                        </a:spcBef>
                        <a:spcAft>
                          <a:spcPts val="0"/>
                        </a:spcAft>
                      </a:pPr>
                      <a:r>
                        <a:rPr lang="en-US" sz="1300" dirty="0">
                          <a:effectLst/>
                          <a:latin typeface="+mn-lt"/>
                        </a:rPr>
                        <a:t>To maintain your certification, you must recertify every three (3) years with 60 Continuing Education Hours (CEHs).  </a:t>
                      </a:r>
                    </a:p>
                    <a:p>
                      <a:pPr marL="0" marR="0">
                        <a:spcBef>
                          <a:spcPts val="0"/>
                        </a:spcBef>
                        <a:spcAft>
                          <a:spcPts val="0"/>
                        </a:spcAft>
                      </a:pPr>
                      <a:r>
                        <a:rPr lang="en-US" sz="1500" dirty="0">
                          <a:effectLst/>
                          <a:latin typeface="+mn-lt"/>
                        </a:rPr>
                        <a:t> </a:t>
                      </a:r>
                      <a:endParaRPr lang="en-US" sz="1500" dirty="0">
                        <a:effectLst/>
                        <a:latin typeface="+mn-lt"/>
                        <a:ea typeface="Tw Cen MT" panose="020B0602020104020603" pitchFamily="34" charset="0"/>
                        <a:cs typeface="Times New Roman" panose="02020603050405020304" pitchFamily="18" charset="0"/>
                      </a:endParaRPr>
                    </a:p>
                  </a:txBody>
                  <a:tcPr marL="56593" marR="5659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23550635"/>
                  </a:ext>
                </a:extLst>
              </a:tr>
            </a:tbl>
          </a:graphicData>
        </a:graphic>
      </p:graphicFrame>
    </p:spTree>
    <p:extLst>
      <p:ext uri="{BB962C8B-B14F-4D97-AF65-F5344CB8AC3E}">
        <p14:creationId xmlns:p14="http://schemas.microsoft.com/office/powerpoint/2010/main" val="3196427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CONTINUING EDUCATION HOURS</a:t>
            </a:r>
          </a:p>
        </p:txBody>
      </p:sp>
      <p:sp>
        <p:nvSpPr>
          <p:cNvPr id="4" name="Slide Number Placeholder 3"/>
          <p:cNvSpPr>
            <a:spLocks noGrp="1"/>
          </p:cNvSpPr>
          <p:nvPr>
            <p:ph type="sldNum" sz="quarter" idx="12"/>
          </p:nvPr>
        </p:nvSpPr>
        <p:spPr/>
        <p:txBody>
          <a:bodyPr/>
          <a:lstStyle/>
          <a:p>
            <a:fld id="{FCEE2C88-6C8F-484D-AF69-578F576B1F44}" type="slidenum">
              <a:rPr lang="en-US" smtClean="0"/>
              <a:pPr/>
              <a:t>17</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17</a:t>
            </a:fld>
            <a:endParaRPr lang="en-US" dirty="0"/>
          </a:p>
        </p:txBody>
      </p:sp>
      <p:sp>
        <p:nvSpPr>
          <p:cNvPr id="6" name="Rectangle 5"/>
          <p:cNvSpPr/>
          <p:nvPr/>
        </p:nvSpPr>
        <p:spPr>
          <a:xfrm>
            <a:off x="637880" y="1531487"/>
            <a:ext cx="10917940" cy="1508105"/>
          </a:xfrm>
          <a:prstGeom prst="rect">
            <a:avLst/>
          </a:prstGeom>
        </p:spPr>
        <p:txBody>
          <a:bodyPr wrap="square" numCol="1">
            <a:spAutoFit/>
          </a:bodyPr>
          <a:lstStyle/>
          <a:p>
            <a:r>
              <a:rPr lang="en-US" sz="2000" dirty="0"/>
              <a:t>Continuing Education Hours (CEHs) are needed to recertify ISM-issued certifications. ISM will accept CEHs related to business, computers, your job, your company, or your product.</a:t>
            </a:r>
          </a:p>
          <a:p>
            <a:endParaRPr lang="en-US" sz="1200" dirty="0"/>
          </a:p>
          <a:p>
            <a:r>
              <a:rPr lang="en-US" sz="2000" dirty="0"/>
              <a:t>At least two-thirds of the CEHs must be educational in nature. One-third may be earned in the professional contributions category. </a:t>
            </a:r>
            <a:endParaRPr lang="en-US" sz="2400" i="0" dirty="0">
              <a:solidFill>
                <a:schemeClr val="tx1">
                  <a:lumMod val="75000"/>
                  <a:lumOff val="25000"/>
                </a:schemeClr>
              </a:solidFill>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463856049"/>
              </p:ext>
            </p:extLst>
          </p:nvPr>
        </p:nvGraphicFramePr>
        <p:xfrm>
          <a:off x="637880" y="3457096"/>
          <a:ext cx="10551558" cy="1923610"/>
        </p:xfrm>
        <a:graphic>
          <a:graphicData uri="http://schemas.openxmlformats.org/drawingml/2006/table">
            <a:tbl>
              <a:tblPr firstRow="1" bandRow="1">
                <a:tableStyleId>{5C22544A-7EE6-4342-B048-85BDC9FD1C3A}</a:tableStyleId>
              </a:tblPr>
              <a:tblGrid>
                <a:gridCol w="1758593">
                  <a:extLst>
                    <a:ext uri="{9D8B030D-6E8A-4147-A177-3AD203B41FA5}">
                      <a16:colId xmlns:a16="http://schemas.microsoft.com/office/drawing/2014/main" val="40512383"/>
                    </a:ext>
                  </a:extLst>
                </a:gridCol>
                <a:gridCol w="1758593">
                  <a:extLst>
                    <a:ext uri="{9D8B030D-6E8A-4147-A177-3AD203B41FA5}">
                      <a16:colId xmlns:a16="http://schemas.microsoft.com/office/drawing/2014/main" val="2857071101"/>
                    </a:ext>
                  </a:extLst>
                </a:gridCol>
                <a:gridCol w="1758593">
                  <a:extLst>
                    <a:ext uri="{9D8B030D-6E8A-4147-A177-3AD203B41FA5}">
                      <a16:colId xmlns:a16="http://schemas.microsoft.com/office/drawing/2014/main" val="270953171"/>
                    </a:ext>
                  </a:extLst>
                </a:gridCol>
                <a:gridCol w="1758593">
                  <a:extLst>
                    <a:ext uri="{9D8B030D-6E8A-4147-A177-3AD203B41FA5}">
                      <a16:colId xmlns:a16="http://schemas.microsoft.com/office/drawing/2014/main" val="345433917"/>
                    </a:ext>
                  </a:extLst>
                </a:gridCol>
                <a:gridCol w="1758593">
                  <a:extLst>
                    <a:ext uri="{9D8B030D-6E8A-4147-A177-3AD203B41FA5}">
                      <a16:colId xmlns:a16="http://schemas.microsoft.com/office/drawing/2014/main" val="2805939516"/>
                    </a:ext>
                  </a:extLst>
                </a:gridCol>
                <a:gridCol w="1758593">
                  <a:extLst>
                    <a:ext uri="{9D8B030D-6E8A-4147-A177-3AD203B41FA5}">
                      <a16:colId xmlns:a16="http://schemas.microsoft.com/office/drawing/2014/main" val="2896018514"/>
                    </a:ext>
                  </a:extLst>
                </a:gridCol>
              </a:tblGrid>
              <a:tr h="1923610">
                <a:tc>
                  <a:txBody>
                    <a:bodyPr/>
                    <a:lstStyle/>
                    <a:p>
                      <a:pPr algn="ctr"/>
                      <a:r>
                        <a:rPr lang="en-US" sz="1800" b="0" dirty="0">
                          <a:solidFill>
                            <a:schemeClr val="tx1">
                              <a:lumMod val="85000"/>
                              <a:lumOff val="15000"/>
                            </a:schemeClr>
                          </a:solidFill>
                          <a:latin typeface="+mj-lt"/>
                        </a:rPr>
                        <a:t>ONLINE LEARNING</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b="0" dirty="0">
                          <a:solidFill>
                            <a:schemeClr val="tx1">
                              <a:lumMod val="85000"/>
                              <a:lumOff val="15000"/>
                            </a:schemeClr>
                          </a:solidFill>
                          <a:latin typeface="+mj-lt"/>
                        </a:rPr>
                        <a:t>CONFERENCES &amp; SEMINARS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b="0" dirty="0">
                          <a:solidFill>
                            <a:schemeClr val="tx1">
                              <a:lumMod val="85000"/>
                              <a:lumOff val="15000"/>
                            </a:schemeClr>
                          </a:solidFill>
                          <a:latin typeface="+mj-lt"/>
                        </a:rPr>
                        <a:t>WEBINARS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800" b="0" kern="1200" dirty="0">
                          <a:solidFill>
                            <a:schemeClr val="tx1">
                              <a:lumMod val="85000"/>
                              <a:lumOff val="15000"/>
                            </a:schemeClr>
                          </a:solidFill>
                          <a:latin typeface="+mj-lt"/>
                          <a:ea typeface="+mn-ea"/>
                          <a:cs typeface="+mn-cs"/>
                        </a:rPr>
                        <a:t>MAITAIN MEMBERSHIP</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800" b="0" kern="1200" dirty="0">
                          <a:solidFill>
                            <a:schemeClr val="tx1">
                              <a:lumMod val="85000"/>
                              <a:lumOff val="15000"/>
                            </a:schemeClr>
                          </a:solidFill>
                          <a:latin typeface="+mj-lt"/>
                          <a:ea typeface="+mn-ea"/>
                          <a:cs typeface="+mn-cs"/>
                        </a:rPr>
                        <a:t>WRITING ARTICLES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800" b="0" kern="1200" dirty="0">
                          <a:solidFill>
                            <a:schemeClr val="tx1">
                              <a:lumMod val="85000"/>
                              <a:lumOff val="15000"/>
                            </a:schemeClr>
                          </a:solidFill>
                          <a:latin typeface="+mj-lt"/>
                          <a:ea typeface="+mn-ea"/>
                          <a:cs typeface="+mn-cs"/>
                        </a:rPr>
                        <a:t>VOLUNTEERING</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0776742"/>
                  </a:ext>
                </a:extLst>
              </a:tr>
            </a:tbl>
          </a:graphicData>
        </a:graphic>
      </p:graphicFrame>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8482" y="3947838"/>
            <a:ext cx="1024348" cy="697388"/>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2915" y="3754538"/>
            <a:ext cx="597730" cy="890688"/>
          </a:xfrm>
          <a:prstGeom prst="rect">
            <a:avLst/>
          </a:prstGeom>
        </p:spPr>
      </p:pic>
      <p:pic>
        <p:nvPicPr>
          <p:cNvPr id="16" name="Picture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43546" y="3754538"/>
            <a:ext cx="1017269" cy="1017269"/>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92186" y="3883005"/>
            <a:ext cx="1237763" cy="633753"/>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90051" y="3883005"/>
            <a:ext cx="810701" cy="626293"/>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09961" y="3754538"/>
            <a:ext cx="1192350" cy="890234"/>
          </a:xfrm>
          <a:prstGeom prst="rect">
            <a:avLst/>
          </a:prstGeom>
        </p:spPr>
      </p:pic>
    </p:spTree>
    <p:extLst>
      <p:ext uri="{BB962C8B-B14F-4D97-AF65-F5344CB8AC3E}">
        <p14:creationId xmlns:p14="http://schemas.microsoft.com/office/powerpoint/2010/main" val="2333432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p:txBody>
          <a:bodyPr>
            <a:noAutofit/>
          </a:bodyPr>
          <a:lstStyle/>
          <a:p>
            <a:r>
              <a:rPr lang="en-US" sz="2400" dirty="0">
                <a:latin typeface="+mj-lt"/>
              </a:rPr>
              <a:t>HOW THE CPSM</a:t>
            </a:r>
            <a:r>
              <a:rPr lang="en-US" sz="2400" baseline="30000" dirty="0">
                <a:latin typeface="+mj-lt"/>
              </a:rPr>
              <a:t>®</a:t>
            </a:r>
            <a:r>
              <a:rPr lang="en-US" sz="2400" dirty="0">
                <a:latin typeface="+mj-lt"/>
              </a:rPr>
              <a:t> &amp; CPSD</a:t>
            </a:r>
            <a:r>
              <a:rPr lang="en-US" sz="2400" baseline="30000" dirty="0">
                <a:latin typeface="+mj-lt"/>
              </a:rPr>
              <a:t>™</a:t>
            </a:r>
            <a:r>
              <a:rPr lang="en-US" sz="2400" dirty="0">
                <a:latin typeface="+mj-lt"/>
              </a:rPr>
              <a:t> BENEFITS THE INDIVIDUAL</a:t>
            </a:r>
          </a:p>
        </p:txBody>
      </p:sp>
      <p:sp>
        <p:nvSpPr>
          <p:cNvPr id="4" name="Slide Number Placeholder 3"/>
          <p:cNvSpPr>
            <a:spLocks noGrp="1"/>
          </p:cNvSpPr>
          <p:nvPr>
            <p:ph type="sldNum" sz="quarter" idx="12"/>
          </p:nvPr>
        </p:nvSpPr>
        <p:spPr/>
        <p:txBody>
          <a:bodyPr/>
          <a:lstStyle/>
          <a:p>
            <a:fld id="{FCEE2C88-6C8F-484D-AF69-578F576B1F44}" type="slidenum">
              <a:rPr lang="en-US" smtClean="0"/>
              <a:pPr/>
              <a:t>18</a:t>
            </a:fld>
            <a:endParaRPr lang="en-US" dirty="0"/>
          </a:p>
        </p:txBody>
      </p:sp>
      <p:sp>
        <p:nvSpPr>
          <p:cNvPr id="9" name="Text Placeholder 8"/>
          <p:cNvSpPr>
            <a:spLocks noGrp="1"/>
          </p:cNvSpPr>
          <p:nvPr>
            <p:ph type="body" sz="quarter" idx="15"/>
          </p:nvPr>
        </p:nvSpPr>
        <p:spPr/>
        <p:txBody>
          <a:bodyPr/>
          <a:lstStyle/>
          <a:p>
            <a:r>
              <a:rPr lang="en-US" dirty="0">
                <a:latin typeface="+mn-lt"/>
              </a:rPr>
              <a:t>ISM</a:t>
            </a:r>
          </a:p>
        </p:txBody>
      </p:sp>
      <p:sp>
        <p:nvSpPr>
          <p:cNvPr id="111" name="Slide Number Placeholder 3"/>
          <p:cNvSpPr txBox="1">
            <a:spLocks/>
          </p:cNvSpPr>
          <p:nvPr/>
        </p:nvSpPr>
        <p:spPr>
          <a:xfrm>
            <a:off x="11471566" y="6257741"/>
            <a:ext cx="431079" cy="389083"/>
          </a:xfrm>
          <a:prstGeom prst="rect">
            <a:avLst/>
          </a:prstGeom>
        </p:spPr>
        <p:txBody>
          <a:bodyPr vert="horz" lIns="0" tIns="0" rIns="0" bIns="0" rtlCol="0" anchor="ctr"/>
          <a:lstStyle>
            <a:defPPr>
              <a:defRPr lang="en-US"/>
            </a:defPPr>
            <a:lvl1pPr marL="0" algn="ctr" defTabSz="914377" rtl="0" eaLnBrk="1" latinLnBrk="0" hangingPunct="1">
              <a:defRPr sz="1000" kern="1200">
                <a:solidFill>
                  <a:schemeClr val="bg1">
                    <a:lumMod val="50000"/>
                  </a:schemeClr>
                </a:solidFill>
                <a:latin typeface="Roboto Light" panose="02000000000000000000" pitchFamily="2" charset="0"/>
                <a:ea typeface="Roboto Light" panose="02000000000000000000" pitchFamily="2" charset="0"/>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FCEE2C88-6C8F-484D-AF69-578F576B1F44}" type="slidenum">
              <a:rPr lang="en-US"/>
              <a:pPr/>
              <a:t>18</a:t>
            </a:fld>
            <a:endParaRPr lang="en-US" dirty="0"/>
          </a:p>
        </p:txBody>
      </p:sp>
      <p:pic>
        <p:nvPicPr>
          <p:cNvPr id="198" name="Picture 197" descr="http://www.iconsdb.com/icons/preview/caribbean-blue/money-bag-xxl.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42328" y="1343310"/>
            <a:ext cx="938662" cy="1072326"/>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198" descr="http://www.iconsdb.com/icons/download/caribbean-blue/time-8-512.gi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4644" y="3787140"/>
            <a:ext cx="404856" cy="39906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52724" y="1549748"/>
            <a:ext cx="2358116" cy="1200329"/>
          </a:xfrm>
          <a:prstGeom prst="rect">
            <a:avLst/>
          </a:prstGeom>
          <a:noFill/>
        </p:spPr>
        <p:txBody>
          <a:bodyPr wrap="square" rtlCol="0">
            <a:spAutoFit/>
          </a:bodyPr>
          <a:lstStyle/>
          <a:p>
            <a:r>
              <a:rPr lang="en-US" dirty="0"/>
              <a:t>MORE PAY! </a:t>
            </a:r>
          </a:p>
          <a:p>
            <a:r>
              <a:rPr lang="en-US" dirty="0"/>
              <a:t>Earn about </a:t>
            </a:r>
          </a:p>
          <a:p>
            <a:r>
              <a:rPr lang="en-US" sz="3600" b="1" dirty="0">
                <a:solidFill>
                  <a:srgbClr val="42C0FB"/>
                </a:solidFill>
              </a:rPr>
              <a:t>9%</a:t>
            </a:r>
            <a:r>
              <a:rPr lang="en-US" sz="3600" dirty="0"/>
              <a:t> </a:t>
            </a:r>
            <a:r>
              <a:rPr lang="en-US" dirty="0"/>
              <a:t>more annually</a:t>
            </a:r>
          </a:p>
        </p:txBody>
      </p:sp>
      <p:sp>
        <p:nvSpPr>
          <p:cNvPr id="200" name="TextBox 199"/>
          <p:cNvSpPr txBox="1"/>
          <p:nvPr/>
        </p:nvSpPr>
        <p:spPr>
          <a:xfrm>
            <a:off x="552723" y="3058291"/>
            <a:ext cx="2358117" cy="984885"/>
          </a:xfrm>
          <a:prstGeom prst="rect">
            <a:avLst/>
          </a:prstGeom>
          <a:noFill/>
        </p:spPr>
        <p:txBody>
          <a:bodyPr wrap="square" rtlCol="0">
            <a:spAutoFit/>
          </a:bodyPr>
          <a:lstStyle/>
          <a:p>
            <a:r>
              <a:rPr lang="en-US" sz="4000" b="1" dirty="0">
                <a:solidFill>
                  <a:srgbClr val="42C0FB"/>
                </a:solidFill>
              </a:rPr>
              <a:t>$</a:t>
            </a:r>
            <a:r>
              <a:rPr lang="en-US" sz="4000" dirty="0"/>
              <a:t> </a:t>
            </a:r>
            <a:r>
              <a:rPr lang="en-US" dirty="0"/>
              <a:t>affordable &amp; </a:t>
            </a:r>
          </a:p>
          <a:p>
            <a:r>
              <a:rPr lang="en-US" dirty="0"/>
              <a:t>         timely to achieve</a:t>
            </a:r>
          </a:p>
        </p:txBody>
      </p:sp>
      <p:sp>
        <p:nvSpPr>
          <p:cNvPr id="201" name="TextBox 200"/>
          <p:cNvSpPr txBox="1"/>
          <p:nvPr/>
        </p:nvSpPr>
        <p:spPr>
          <a:xfrm>
            <a:off x="679538" y="4701263"/>
            <a:ext cx="2358117" cy="1107996"/>
          </a:xfrm>
          <a:prstGeom prst="rect">
            <a:avLst/>
          </a:prstGeom>
          <a:noFill/>
        </p:spPr>
        <p:txBody>
          <a:bodyPr wrap="square" rtlCol="0">
            <a:spAutoFit/>
          </a:bodyPr>
          <a:lstStyle/>
          <a:p>
            <a:r>
              <a:rPr lang="en-US" b="1" dirty="0"/>
              <a:t>Take your Career to </a:t>
            </a:r>
          </a:p>
          <a:p>
            <a:r>
              <a:rPr lang="en-US" sz="2400" dirty="0"/>
              <a:t>the next</a:t>
            </a:r>
          </a:p>
          <a:p>
            <a:r>
              <a:rPr lang="en-US" sz="2400" dirty="0"/>
              <a:t>   Level </a:t>
            </a:r>
          </a:p>
        </p:txBody>
      </p:sp>
      <p:sp>
        <p:nvSpPr>
          <p:cNvPr id="14" name="Rounded Rectangle 13"/>
          <p:cNvSpPr/>
          <p:nvPr/>
        </p:nvSpPr>
        <p:spPr>
          <a:xfrm>
            <a:off x="1780017" y="5372550"/>
            <a:ext cx="114300" cy="324810"/>
          </a:xfrm>
          <a:prstGeom prst="roundRect">
            <a:avLst/>
          </a:prstGeom>
          <a:solidFill>
            <a:srgbClr val="42C0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ounded Rectangle 201"/>
          <p:cNvSpPr/>
          <p:nvPr/>
        </p:nvSpPr>
        <p:spPr>
          <a:xfrm>
            <a:off x="1980670" y="5267651"/>
            <a:ext cx="114300" cy="429709"/>
          </a:xfrm>
          <a:prstGeom prst="roundRect">
            <a:avLst/>
          </a:prstGeom>
          <a:solidFill>
            <a:srgbClr val="42C0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ounded Rectangle 202"/>
          <p:cNvSpPr/>
          <p:nvPr/>
        </p:nvSpPr>
        <p:spPr>
          <a:xfrm>
            <a:off x="2181323" y="5098231"/>
            <a:ext cx="114300" cy="594360"/>
          </a:xfrm>
          <a:prstGeom prst="roundRect">
            <a:avLst/>
          </a:prstGeom>
          <a:solidFill>
            <a:srgbClr val="42C0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extBox 203"/>
          <p:cNvSpPr txBox="1"/>
          <p:nvPr/>
        </p:nvSpPr>
        <p:spPr>
          <a:xfrm>
            <a:off x="9185759" y="1411879"/>
            <a:ext cx="2358116" cy="1015663"/>
          </a:xfrm>
          <a:prstGeom prst="rect">
            <a:avLst/>
          </a:prstGeom>
          <a:noFill/>
        </p:spPr>
        <p:txBody>
          <a:bodyPr wrap="square" rtlCol="0">
            <a:spAutoFit/>
          </a:bodyPr>
          <a:lstStyle/>
          <a:p>
            <a:r>
              <a:rPr lang="en-US" sz="3200" dirty="0"/>
              <a:t>Be </a:t>
            </a:r>
            <a:r>
              <a:rPr lang="en-US" sz="3200" dirty="0" err="1"/>
              <a:t>gl</a:t>
            </a:r>
            <a:r>
              <a:rPr lang="en-US" sz="4000" b="1" dirty="0" err="1">
                <a:solidFill>
                  <a:srgbClr val="42C0FB"/>
                </a:solidFill>
                <a:sym typeface="Webdings" panose="05030102010509060703" pitchFamily="18" charset="2"/>
              </a:rPr>
              <a:t></a:t>
            </a:r>
            <a:r>
              <a:rPr lang="en-US" sz="3200" dirty="0" err="1">
                <a:sym typeface="Webdings" panose="05030102010509060703" pitchFamily="18" charset="2"/>
              </a:rPr>
              <a:t>bally</a:t>
            </a:r>
            <a:r>
              <a:rPr lang="en-US" sz="3200" dirty="0">
                <a:sym typeface="Webdings" panose="05030102010509060703" pitchFamily="18" charset="2"/>
              </a:rPr>
              <a:t> </a:t>
            </a:r>
          </a:p>
          <a:p>
            <a:r>
              <a:rPr lang="en-US" sz="2000" dirty="0">
                <a:sym typeface="Webdings" panose="05030102010509060703" pitchFamily="18" charset="2"/>
              </a:rPr>
              <a:t>relevant</a:t>
            </a:r>
            <a:endParaRPr lang="en-US" sz="2000" dirty="0"/>
          </a:p>
        </p:txBody>
      </p:sp>
      <p:sp>
        <p:nvSpPr>
          <p:cNvPr id="209" name="TextBox 208"/>
          <p:cNvSpPr txBox="1"/>
          <p:nvPr/>
        </p:nvSpPr>
        <p:spPr>
          <a:xfrm>
            <a:off x="9174598" y="2730980"/>
            <a:ext cx="2666766" cy="1446550"/>
          </a:xfrm>
          <a:prstGeom prst="rect">
            <a:avLst/>
          </a:prstGeom>
          <a:noFill/>
        </p:spPr>
        <p:txBody>
          <a:bodyPr wrap="square" rtlCol="0">
            <a:spAutoFit/>
          </a:bodyPr>
          <a:lstStyle/>
          <a:p>
            <a:pPr algn="ctr"/>
            <a:r>
              <a:rPr lang="en-US" sz="2400" dirty="0">
                <a:solidFill>
                  <a:srgbClr val="42C0FB"/>
                </a:solidFill>
                <a:sym typeface="Webdings" panose="05030102010509060703" pitchFamily="18" charset="2"/>
              </a:rPr>
              <a:t></a:t>
            </a:r>
            <a:endParaRPr lang="en-US" sz="2400" dirty="0">
              <a:solidFill>
                <a:srgbClr val="42C0FB"/>
              </a:solidFill>
            </a:endParaRPr>
          </a:p>
          <a:p>
            <a:pPr algn="ctr"/>
            <a:r>
              <a:rPr lang="en-US" sz="2800" dirty="0"/>
              <a:t>8     10</a:t>
            </a:r>
          </a:p>
          <a:p>
            <a:pPr algn="ctr"/>
            <a:r>
              <a:rPr lang="en-US" dirty="0"/>
              <a:t>executives </a:t>
            </a:r>
          </a:p>
          <a:p>
            <a:pPr algn="ctr"/>
            <a:r>
              <a:rPr lang="en-US" dirty="0"/>
              <a:t>endorse CPSM</a:t>
            </a:r>
          </a:p>
        </p:txBody>
      </p:sp>
      <p:sp>
        <p:nvSpPr>
          <p:cNvPr id="210" name="TextBox 209"/>
          <p:cNvSpPr txBox="1"/>
          <p:nvPr/>
        </p:nvSpPr>
        <p:spPr>
          <a:xfrm>
            <a:off x="10205884" y="3134763"/>
            <a:ext cx="476238" cy="523220"/>
          </a:xfrm>
          <a:prstGeom prst="rect">
            <a:avLst/>
          </a:prstGeom>
          <a:noFill/>
        </p:spPr>
        <p:txBody>
          <a:bodyPr wrap="square" rtlCol="0">
            <a:spAutoFit/>
          </a:bodyPr>
          <a:lstStyle/>
          <a:p>
            <a:pPr algn="ctr"/>
            <a:r>
              <a:rPr lang="en-US" sz="1400" dirty="0"/>
              <a:t>out </a:t>
            </a:r>
          </a:p>
          <a:p>
            <a:pPr algn="ctr"/>
            <a:r>
              <a:rPr lang="en-US" sz="1400" dirty="0"/>
              <a:t>of</a:t>
            </a:r>
          </a:p>
        </p:txBody>
      </p:sp>
      <p:sp>
        <p:nvSpPr>
          <p:cNvPr id="211" name="TextBox 210"/>
          <p:cNvSpPr txBox="1"/>
          <p:nvPr/>
        </p:nvSpPr>
        <p:spPr>
          <a:xfrm>
            <a:off x="9185759" y="4994630"/>
            <a:ext cx="2666766" cy="1015663"/>
          </a:xfrm>
          <a:prstGeom prst="rect">
            <a:avLst/>
          </a:prstGeom>
          <a:noFill/>
        </p:spPr>
        <p:txBody>
          <a:bodyPr wrap="square" rtlCol="0">
            <a:spAutoFit/>
          </a:bodyPr>
          <a:lstStyle/>
          <a:p>
            <a:pPr algn="ctr"/>
            <a:r>
              <a:rPr lang="en-US" sz="1400" dirty="0"/>
              <a:t>CPSM is </a:t>
            </a:r>
          </a:p>
          <a:p>
            <a:pPr algn="ctr"/>
            <a:r>
              <a:rPr lang="en-US" b="1" dirty="0"/>
              <a:t>TRANSPORTABLE</a:t>
            </a:r>
          </a:p>
          <a:p>
            <a:pPr algn="ctr"/>
            <a:r>
              <a:rPr lang="en-US" sz="1400" dirty="0"/>
              <a:t>Between manufacturing &amp; nonmanufacturing</a:t>
            </a:r>
          </a:p>
        </p:txBody>
      </p:sp>
      <p:sp>
        <p:nvSpPr>
          <p:cNvPr id="15" name="Right Arrow 14"/>
          <p:cNvSpPr/>
          <p:nvPr/>
        </p:nvSpPr>
        <p:spPr>
          <a:xfrm>
            <a:off x="9828709" y="4685946"/>
            <a:ext cx="580907" cy="308684"/>
          </a:xfrm>
          <a:prstGeom prst="rightArrow">
            <a:avLst/>
          </a:prstGeom>
          <a:solidFill>
            <a:srgbClr val="42C0FB"/>
          </a:solidFill>
          <a:ln>
            <a:solidFill>
              <a:srgbClr val="42C0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ight Arrow 211"/>
          <p:cNvSpPr/>
          <p:nvPr/>
        </p:nvSpPr>
        <p:spPr>
          <a:xfrm rot="10800000">
            <a:off x="10551081" y="4684004"/>
            <a:ext cx="579989" cy="308684"/>
          </a:xfrm>
          <a:prstGeom prst="rightArrow">
            <a:avLst/>
          </a:prstGeom>
          <a:solidFill>
            <a:srgbClr val="42C0FB"/>
          </a:solidFill>
          <a:ln>
            <a:solidFill>
              <a:srgbClr val="42C0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howtheworldseesyou.com/wp-content/uploads/2015/01/Clients-Icon.jpe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86036" y="1879473"/>
            <a:ext cx="3333750" cy="3333750"/>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Elbow Connector 30"/>
          <p:cNvCxnSpPr/>
          <p:nvPr/>
        </p:nvCxnSpPr>
        <p:spPr>
          <a:xfrm rot="10800000" flipV="1">
            <a:off x="2449176" y="2956514"/>
            <a:ext cx="1739062" cy="567621"/>
          </a:xfrm>
          <a:prstGeom prst="bentConnector3">
            <a:avLst>
              <a:gd name="adj1" fmla="val 50000"/>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31"/>
          <p:cNvCxnSpPr/>
          <p:nvPr/>
        </p:nvCxnSpPr>
        <p:spPr>
          <a:xfrm rot="10800000">
            <a:off x="2629721" y="1818182"/>
            <a:ext cx="1753090" cy="1722142"/>
          </a:xfrm>
          <a:prstGeom prst="bentConnector3">
            <a:avLst>
              <a:gd name="adj1" fmla="val 45653"/>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p:cNvSpPr>
            <a:spLocks noChangeAspect="1"/>
          </p:cNvSpPr>
          <p:nvPr/>
        </p:nvSpPr>
        <p:spPr>
          <a:xfrm>
            <a:off x="4040467" y="2847683"/>
            <a:ext cx="217662" cy="217662"/>
          </a:xfrm>
          <a:prstGeom prst="ellipse">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FontAwesome" pitchFamily="2" charset="0"/>
            </a:endParaRPr>
          </a:p>
        </p:txBody>
      </p:sp>
      <p:cxnSp>
        <p:nvCxnSpPr>
          <p:cNvPr id="35" name="Elbow Connector 34"/>
          <p:cNvCxnSpPr/>
          <p:nvPr/>
        </p:nvCxnSpPr>
        <p:spPr>
          <a:xfrm rot="10800000" flipV="1">
            <a:off x="2472628" y="3877869"/>
            <a:ext cx="1628405" cy="1377392"/>
          </a:xfrm>
          <a:prstGeom prst="bentConnector3">
            <a:avLst>
              <a:gd name="adj1" fmla="val 50000"/>
            </a:avLst>
          </a:prstGeom>
          <a:ln w="63500">
            <a:solidFill>
              <a:srgbClr val="42C0FB"/>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p:cNvSpPr>
            <a:spLocks noChangeAspect="1"/>
          </p:cNvSpPr>
          <p:nvPr/>
        </p:nvSpPr>
        <p:spPr>
          <a:xfrm>
            <a:off x="4095015" y="3766713"/>
            <a:ext cx="230854" cy="230853"/>
          </a:xfrm>
          <a:prstGeom prst="ellipse">
            <a:avLst/>
          </a:prstGeom>
          <a:solidFill>
            <a:srgbClr val="42C0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FontAwesome" pitchFamily="2" charset="0"/>
            </a:endParaRPr>
          </a:p>
        </p:txBody>
      </p:sp>
      <p:cxnSp>
        <p:nvCxnSpPr>
          <p:cNvPr id="37" name="Elbow Connector 36"/>
          <p:cNvCxnSpPr/>
          <p:nvPr/>
        </p:nvCxnSpPr>
        <p:spPr>
          <a:xfrm rot="10800000" flipH="1" flipV="1">
            <a:off x="7943373" y="2862095"/>
            <a:ext cx="1539672" cy="691422"/>
          </a:xfrm>
          <a:prstGeom prst="bentConnector3">
            <a:avLst>
              <a:gd name="adj1" fmla="val 50000"/>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flipV="1">
            <a:off x="7645130" y="1779075"/>
            <a:ext cx="1542787" cy="1428731"/>
          </a:xfrm>
          <a:prstGeom prst="bentConnector3">
            <a:avLst>
              <a:gd name="adj1" fmla="val 50000"/>
            </a:avLst>
          </a:prstGeom>
          <a:ln w="63500">
            <a:solidFill>
              <a:srgbClr val="42C0FB"/>
            </a:solidFill>
            <a:tailEnd type="triangle"/>
          </a:ln>
        </p:spPr>
        <p:style>
          <a:lnRef idx="1">
            <a:schemeClr val="accent1"/>
          </a:lnRef>
          <a:fillRef idx="0">
            <a:schemeClr val="accent1"/>
          </a:fillRef>
          <a:effectRef idx="0">
            <a:schemeClr val="accent1"/>
          </a:effectRef>
          <a:fontRef idx="minor">
            <a:schemeClr val="tx1"/>
          </a:fontRef>
        </p:style>
      </p:cxnSp>
      <p:sp>
        <p:nvSpPr>
          <p:cNvPr id="39" name="Oval 38"/>
          <p:cNvSpPr>
            <a:spLocks noChangeAspect="1"/>
          </p:cNvSpPr>
          <p:nvPr/>
        </p:nvSpPr>
        <p:spPr>
          <a:xfrm flipH="1">
            <a:off x="7746093" y="3813266"/>
            <a:ext cx="216644" cy="216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FontAwesome" pitchFamily="2" charset="0"/>
            </a:endParaRPr>
          </a:p>
        </p:txBody>
      </p:sp>
      <p:sp>
        <p:nvSpPr>
          <p:cNvPr id="40" name="Oval 39"/>
          <p:cNvSpPr>
            <a:spLocks noChangeAspect="1"/>
          </p:cNvSpPr>
          <p:nvPr/>
        </p:nvSpPr>
        <p:spPr>
          <a:xfrm flipH="1">
            <a:off x="7849483" y="2759174"/>
            <a:ext cx="217662" cy="217662"/>
          </a:xfrm>
          <a:prstGeom prst="ellipse">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FontAwesome" pitchFamily="2" charset="0"/>
            </a:endParaRPr>
          </a:p>
        </p:txBody>
      </p:sp>
      <p:cxnSp>
        <p:nvCxnSpPr>
          <p:cNvPr id="41" name="Elbow Connector 40"/>
          <p:cNvCxnSpPr/>
          <p:nvPr/>
        </p:nvCxnSpPr>
        <p:spPr>
          <a:xfrm rot="5400000" flipV="1">
            <a:off x="7886583" y="3929266"/>
            <a:ext cx="1388452" cy="1481455"/>
          </a:xfrm>
          <a:prstGeom prst="bentConnector4">
            <a:avLst>
              <a:gd name="adj1" fmla="val -2744"/>
              <a:gd name="adj2" fmla="val 64000"/>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Oval 41"/>
          <p:cNvSpPr>
            <a:spLocks noChangeAspect="1"/>
          </p:cNvSpPr>
          <p:nvPr/>
        </p:nvSpPr>
        <p:spPr>
          <a:xfrm flipH="1">
            <a:off x="7651971" y="3098841"/>
            <a:ext cx="230854" cy="230853"/>
          </a:xfrm>
          <a:prstGeom prst="ellipse">
            <a:avLst/>
          </a:prstGeom>
          <a:solidFill>
            <a:srgbClr val="42C0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FontAwesome" pitchFamily="2" charset="0"/>
            </a:endParaRPr>
          </a:p>
        </p:txBody>
      </p:sp>
      <p:sp>
        <p:nvSpPr>
          <p:cNvPr id="53" name="Oval 52"/>
          <p:cNvSpPr>
            <a:spLocks noChangeAspect="1"/>
          </p:cNvSpPr>
          <p:nvPr/>
        </p:nvSpPr>
        <p:spPr>
          <a:xfrm>
            <a:off x="4257397" y="3415814"/>
            <a:ext cx="216644" cy="216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600" dirty="0">
              <a:solidFill>
                <a:schemeClr val="bg1"/>
              </a:solidFill>
              <a:latin typeface="FontAwesome" pitchFamily="2" charset="0"/>
            </a:endParaRPr>
          </a:p>
        </p:txBody>
      </p:sp>
    </p:spTree>
    <p:extLst>
      <p:ext uri="{BB962C8B-B14F-4D97-AF65-F5344CB8AC3E}">
        <p14:creationId xmlns:p14="http://schemas.microsoft.com/office/powerpoint/2010/main" val="1615340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media1.rent.com/oneweb/img/local-info/tempe-az-townview.jpg"/>
          <p:cNvPicPr>
            <a:picLocks noChangeAspect="1" noChangeArrowheads="1"/>
          </p:cNvPicPr>
          <p:nvPr/>
        </p:nvPicPr>
        <p:blipFill rotWithShape="1">
          <a:blip r:embed="rId3">
            <a:extLst>
              <a:ext uri="{28A0092B-C50C-407E-A947-70E740481C1C}">
                <a14:useLocalDpi xmlns:a14="http://schemas.microsoft.com/office/drawing/2010/main" val="0"/>
              </a:ext>
            </a:extLst>
          </a:blip>
          <a:srcRect t="9242" b="8100"/>
          <a:stretch/>
        </p:blipFill>
        <p:spPr bwMode="auto">
          <a:xfrm>
            <a:off x="1588" y="219"/>
            <a:ext cx="12188825" cy="4592973"/>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627" y="0"/>
            <a:ext cx="12188825" cy="4593192"/>
          </a:xfrm>
          <a:prstGeom prst="rect">
            <a:avLst/>
          </a:prstGeom>
          <a:solidFill>
            <a:srgbClr val="000000">
              <a:alpha val="7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3" name="TextBox 12"/>
          <p:cNvSpPr txBox="1"/>
          <p:nvPr/>
        </p:nvSpPr>
        <p:spPr>
          <a:xfrm>
            <a:off x="1270390" y="2872784"/>
            <a:ext cx="2473509" cy="523202"/>
          </a:xfrm>
          <a:prstGeom prst="rect">
            <a:avLst/>
          </a:prstGeom>
          <a:noFill/>
        </p:spPr>
        <p:txBody>
          <a:bodyPr wrap="square" lIns="91422" tIns="45711" rIns="91422" bIns="45711" rtlCol="0">
            <a:spAutoFit/>
          </a:bodyPr>
          <a:lstStyle/>
          <a:p>
            <a:pPr algn="ctr"/>
            <a:r>
              <a:rPr lang="en-US" sz="2800" b="1" dirty="0">
                <a:solidFill>
                  <a:schemeClr val="bg1"/>
                </a:solidFill>
                <a:cs typeface="Lato Regular"/>
              </a:rPr>
              <a:t>ISM</a:t>
            </a:r>
            <a:endParaRPr lang="id-ID" sz="2800" b="1" dirty="0">
              <a:solidFill>
                <a:schemeClr val="bg1"/>
              </a:solidFill>
              <a:cs typeface="Lato Regular"/>
            </a:endParaRPr>
          </a:p>
        </p:txBody>
      </p:sp>
      <p:sp>
        <p:nvSpPr>
          <p:cNvPr id="14" name="TextBox 13"/>
          <p:cNvSpPr txBox="1"/>
          <p:nvPr/>
        </p:nvSpPr>
        <p:spPr>
          <a:xfrm>
            <a:off x="1202173" y="3219325"/>
            <a:ext cx="3100886" cy="812512"/>
          </a:xfrm>
          <a:prstGeom prst="rect">
            <a:avLst/>
          </a:prstGeom>
          <a:noFill/>
        </p:spPr>
        <p:txBody>
          <a:bodyPr wrap="square" lIns="91422" tIns="45711" rIns="91422" bIns="45711" rtlCol="0">
            <a:spAutoFit/>
          </a:bodyPr>
          <a:lstStyle/>
          <a:p>
            <a:pPr algn="ctr">
              <a:lnSpc>
                <a:spcPct val="130000"/>
              </a:lnSpc>
            </a:pPr>
            <a:r>
              <a:rPr lang="en-US" dirty="0">
                <a:solidFill>
                  <a:srgbClr val="FFFFFF"/>
                </a:solidFill>
                <a:latin typeface="Open Sans"/>
              </a:rPr>
              <a:t>309 W. Elliot Road, Suite 113 Tempe, AZ 85284-1556</a:t>
            </a:r>
            <a:endParaRPr lang="pt-BR" dirty="0">
              <a:solidFill>
                <a:schemeClr val="bg1"/>
              </a:solidFill>
              <a:cs typeface="Lato Light"/>
            </a:endParaRPr>
          </a:p>
        </p:txBody>
      </p:sp>
      <p:sp>
        <p:nvSpPr>
          <p:cNvPr id="34" name="Freeform 172"/>
          <p:cNvSpPr>
            <a:spLocks noEditPoints="1"/>
          </p:cNvSpPr>
          <p:nvPr/>
        </p:nvSpPr>
        <p:spPr bwMode="auto">
          <a:xfrm>
            <a:off x="2182180" y="1741123"/>
            <a:ext cx="645185" cy="945640"/>
          </a:xfrm>
          <a:custGeom>
            <a:avLst/>
            <a:gdLst/>
            <a:ahLst/>
            <a:cxnLst>
              <a:cxn ang="0">
                <a:pos x="40" y="0"/>
              </a:cxn>
              <a:cxn ang="0">
                <a:pos x="0" y="37"/>
              </a:cxn>
              <a:cxn ang="0">
                <a:pos x="40" y="117"/>
              </a:cxn>
              <a:cxn ang="0">
                <a:pos x="80" y="37"/>
              </a:cxn>
              <a:cxn ang="0">
                <a:pos x="40" y="0"/>
              </a:cxn>
              <a:cxn ang="0">
                <a:pos x="40" y="49"/>
              </a:cxn>
              <a:cxn ang="0">
                <a:pos x="27" y="37"/>
              </a:cxn>
              <a:cxn ang="0">
                <a:pos x="40" y="24"/>
              </a:cxn>
              <a:cxn ang="0">
                <a:pos x="53" y="37"/>
              </a:cxn>
              <a:cxn ang="0">
                <a:pos x="40" y="49"/>
              </a:cxn>
            </a:cxnLst>
            <a:rect l="0" t="0" r="r" b="b"/>
            <a:pathLst>
              <a:path w="80" h="117">
                <a:moveTo>
                  <a:pt x="40" y="0"/>
                </a:moveTo>
                <a:cubicBezTo>
                  <a:pt x="24" y="0"/>
                  <a:pt x="0" y="8"/>
                  <a:pt x="0" y="37"/>
                </a:cubicBezTo>
                <a:cubicBezTo>
                  <a:pt x="0" y="51"/>
                  <a:pt x="32" y="102"/>
                  <a:pt x="40" y="117"/>
                </a:cubicBezTo>
                <a:cubicBezTo>
                  <a:pt x="48" y="102"/>
                  <a:pt x="80" y="51"/>
                  <a:pt x="80" y="37"/>
                </a:cubicBezTo>
                <a:cubicBezTo>
                  <a:pt x="80" y="8"/>
                  <a:pt x="56" y="0"/>
                  <a:pt x="40" y="0"/>
                </a:cubicBezTo>
                <a:close/>
                <a:moveTo>
                  <a:pt x="40" y="49"/>
                </a:moveTo>
                <a:cubicBezTo>
                  <a:pt x="33" y="49"/>
                  <a:pt x="27" y="44"/>
                  <a:pt x="27" y="37"/>
                </a:cubicBezTo>
                <a:cubicBezTo>
                  <a:pt x="27" y="30"/>
                  <a:pt x="33" y="24"/>
                  <a:pt x="40" y="24"/>
                </a:cubicBezTo>
                <a:cubicBezTo>
                  <a:pt x="47" y="24"/>
                  <a:pt x="53" y="30"/>
                  <a:pt x="53" y="37"/>
                </a:cubicBezTo>
                <a:cubicBezTo>
                  <a:pt x="53" y="44"/>
                  <a:pt x="47" y="49"/>
                  <a:pt x="40" y="49"/>
                </a:cubicBezTo>
                <a:close/>
              </a:path>
            </a:pathLst>
          </a:custGeom>
          <a:solidFill>
            <a:schemeClr val="accent1"/>
          </a:solidFill>
          <a:ln w="9525">
            <a:noFill/>
            <a:round/>
            <a:headEnd/>
            <a:tailEnd/>
          </a:ln>
        </p:spPr>
        <p:txBody>
          <a:bodyPr vert="horz" wrap="square" lIns="45720" tIns="22860" rIns="45720" bIns="22860" numCol="1" anchor="t" anchorCtr="0" compatLnSpc="1">
            <a:prstTxWarp prst="textNoShape">
              <a:avLst/>
            </a:prstTxWarp>
          </a:bodyPr>
          <a:lstStyle/>
          <a:p>
            <a:endParaRPr lang="en-US" sz="900"/>
          </a:p>
        </p:txBody>
      </p:sp>
      <p:sp>
        <p:nvSpPr>
          <p:cNvPr id="24" name="Rectangle 23"/>
          <p:cNvSpPr/>
          <p:nvPr/>
        </p:nvSpPr>
        <p:spPr>
          <a:xfrm>
            <a:off x="7412037" y="1171720"/>
            <a:ext cx="4778375" cy="828531"/>
          </a:xfrm>
          <a:prstGeom prst="rect">
            <a:avLst/>
          </a:prstGeom>
          <a:solidFill>
            <a:schemeClr val="accent1">
              <a:alpha val="6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700" dirty="0"/>
              <a:t>THANK YOU</a:t>
            </a:r>
          </a:p>
        </p:txBody>
      </p:sp>
      <p:pic>
        <p:nvPicPr>
          <p:cNvPr id="1026" name="Picture 2" descr="Image result for email ico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6924" y="5114153"/>
            <a:ext cx="1286933" cy="128693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685257" y="5386372"/>
            <a:ext cx="10042917" cy="686901"/>
          </a:xfrm>
          <a:prstGeom prst="rect">
            <a:avLst/>
          </a:prstGeom>
          <a:noFill/>
        </p:spPr>
        <p:txBody>
          <a:bodyPr wrap="square" lIns="91422" tIns="45711" rIns="91422" bIns="45711" rtlCol="0">
            <a:spAutoFit/>
          </a:bodyPr>
          <a:lstStyle/>
          <a:p>
            <a:pPr algn="ctr">
              <a:lnSpc>
                <a:spcPct val="130000"/>
              </a:lnSpc>
            </a:pPr>
            <a:r>
              <a:rPr lang="en-US" sz="3250" b="1" dirty="0">
                <a:cs typeface="Lato Light"/>
              </a:rPr>
              <a:t>membersvcs@instituteforsupplymanagement.org</a:t>
            </a:r>
            <a:endParaRPr lang="pt-BR" sz="3250" b="1" dirty="0">
              <a:cs typeface="Lato Light"/>
            </a:endParaRPr>
          </a:p>
        </p:txBody>
      </p:sp>
    </p:spTree>
    <p:extLst>
      <p:ext uri="{BB962C8B-B14F-4D97-AF65-F5344CB8AC3E}">
        <p14:creationId xmlns:p14="http://schemas.microsoft.com/office/powerpoint/2010/main" val="2196183006"/>
      </p:ext>
    </p:extLst>
  </p:cSld>
  <p:clrMapOvr>
    <a:masterClrMapping/>
  </p:clrMapOvr>
</p:sld>
</file>

<file path=ppt/theme/theme1.xml><?xml version="1.0" encoding="utf-8"?>
<a:theme xmlns:a="http://schemas.openxmlformats.org/drawingml/2006/main" name="Office Theme">
  <a:themeElements>
    <a:clrScheme name="Blue">
      <a:dk1>
        <a:srgbClr val="000000"/>
      </a:dk1>
      <a:lt1>
        <a:srgbClr val="FFFFFF"/>
      </a:lt1>
      <a:dk2>
        <a:srgbClr val="282828"/>
      </a:dk2>
      <a:lt2>
        <a:srgbClr val="D4D4D4"/>
      </a:lt2>
      <a:accent1>
        <a:srgbClr val="A6A6A6"/>
      </a:accent1>
      <a:accent2>
        <a:srgbClr val="7E7E7E"/>
      </a:accent2>
      <a:accent3>
        <a:srgbClr val="595959"/>
      </a:accent3>
      <a:accent4>
        <a:srgbClr val="404040"/>
      </a:accent4>
      <a:accent5>
        <a:srgbClr val="262626"/>
      </a:accent5>
      <a:accent6>
        <a:srgbClr val="118CE7"/>
      </a:accent6>
      <a:hlink>
        <a:srgbClr val="118BE6"/>
      </a:hlink>
      <a:folHlink>
        <a:srgbClr val="969696"/>
      </a:folHlink>
    </a:clrScheme>
    <a:fontScheme name="Custom 1">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Theme">
  <a:themeElements>
    <a:clrScheme name="ISM">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28992</TotalTime>
  <Words>1485</Words>
  <Application>Microsoft Office PowerPoint</Application>
  <PresentationFormat>Widescreen</PresentationFormat>
  <Paragraphs>244</Paragraphs>
  <Slides>19</Slides>
  <Notes>17</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19</vt:i4>
      </vt:variant>
    </vt:vector>
  </HeadingPairs>
  <TitlesOfParts>
    <vt:vector size="37" baseType="lpstr">
      <vt:lpstr>Arial</vt:lpstr>
      <vt:lpstr>Arial Unicode MS</vt:lpstr>
      <vt:lpstr>Calibri</vt:lpstr>
      <vt:lpstr>FontAwesome</vt:lpstr>
      <vt:lpstr>Georgia</vt:lpstr>
      <vt:lpstr>Lato Light</vt:lpstr>
      <vt:lpstr>Lato Regular</vt:lpstr>
      <vt:lpstr>Open Sans</vt:lpstr>
      <vt:lpstr>Roboto Light</vt:lpstr>
      <vt:lpstr>Roboto Medium</vt:lpstr>
      <vt:lpstr>Source Sans Pro</vt:lpstr>
      <vt:lpstr>Times New Roman</vt:lpstr>
      <vt:lpstr>TW Cen MT</vt:lpstr>
      <vt:lpstr>TW Cen MT</vt:lpstr>
      <vt:lpstr>Tw Cen MT Condensed</vt:lpstr>
      <vt:lpstr>Webdings</vt:lpstr>
      <vt:lpstr>Office Theme</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c:creator>
  <cp:lastModifiedBy>Melanie Larimer</cp:lastModifiedBy>
  <cp:revision>2821</cp:revision>
  <cp:lastPrinted>2015-11-12T18:46:46Z</cp:lastPrinted>
  <dcterms:created xsi:type="dcterms:W3CDTF">2014-10-04T04:19:21Z</dcterms:created>
  <dcterms:modified xsi:type="dcterms:W3CDTF">2017-03-16T18:27:42Z</dcterms:modified>
</cp:coreProperties>
</file>